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62"/>
  </p:notesMasterIdLst>
  <p:sldIdLst>
    <p:sldId id="305" r:id="rId2"/>
    <p:sldId id="274" r:id="rId3"/>
    <p:sldId id="320" r:id="rId4"/>
    <p:sldId id="294" r:id="rId5"/>
    <p:sldId id="293" r:id="rId6"/>
    <p:sldId id="323" r:id="rId7"/>
    <p:sldId id="321" r:id="rId8"/>
    <p:sldId id="324" r:id="rId9"/>
    <p:sldId id="477" r:id="rId10"/>
    <p:sldId id="326" r:id="rId11"/>
    <p:sldId id="257" r:id="rId12"/>
    <p:sldId id="481" r:id="rId13"/>
    <p:sldId id="482" r:id="rId14"/>
    <p:sldId id="483" r:id="rId15"/>
    <p:sldId id="484" r:id="rId16"/>
    <p:sldId id="265" r:id="rId17"/>
    <p:sldId id="262" r:id="rId18"/>
    <p:sldId id="258" r:id="rId19"/>
    <p:sldId id="485" r:id="rId20"/>
    <p:sldId id="288" r:id="rId21"/>
    <p:sldId id="289" r:id="rId22"/>
    <p:sldId id="291" r:id="rId23"/>
    <p:sldId id="292" r:id="rId24"/>
    <p:sldId id="486" r:id="rId25"/>
    <p:sldId id="487" r:id="rId26"/>
    <p:sldId id="299" r:id="rId27"/>
    <p:sldId id="279" r:id="rId28"/>
    <p:sldId id="488" r:id="rId29"/>
    <p:sldId id="489" r:id="rId30"/>
    <p:sldId id="490" r:id="rId31"/>
    <p:sldId id="491" r:id="rId32"/>
    <p:sldId id="492" r:id="rId33"/>
    <p:sldId id="301" r:id="rId34"/>
    <p:sldId id="327" r:id="rId35"/>
    <p:sldId id="284" r:id="rId36"/>
    <p:sldId id="328" r:id="rId37"/>
    <p:sldId id="315" r:id="rId38"/>
    <p:sldId id="312" r:id="rId39"/>
    <p:sldId id="313" r:id="rId40"/>
    <p:sldId id="260" r:id="rId41"/>
    <p:sldId id="273" r:id="rId42"/>
    <p:sldId id="280" r:id="rId43"/>
    <p:sldId id="319" r:id="rId44"/>
    <p:sldId id="290" r:id="rId45"/>
    <p:sldId id="296" r:id="rId46"/>
    <p:sldId id="295" r:id="rId47"/>
    <p:sldId id="297" r:id="rId48"/>
    <p:sldId id="306" r:id="rId49"/>
    <p:sldId id="298" r:id="rId50"/>
    <p:sldId id="300" r:id="rId51"/>
    <p:sldId id="329" r:id="rId52"/>
    <p:sldId id="331" r:id="rId53"/>
    <p:sldId id="332" r:id="rId54"/>
    <p:sldId id="480" r:id="rId55"/>
    <p:sldId id="333" r:id="rId56"/>
    <p:sldId id="318" r:id="rId57"/>
    <p:sldId id="304" r:id="rId58"/>
    <p:sldId id="285" r:id="rId59"/>
    <p:sldId id="286" r:id="rId60"/>
    <p:sldId id="479"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DA680B4-3F77-4345-B0CC-EAB0DEDFD094}">
          <p14:sldIdLst/>
        </p14:section>
        <p14:section name="Introduction" id="{89970114-DCA4-46B0-9F8D-7F74D0A49EF3}">
          <p14:sldIdLst>
            <p14:sldId id="305"/>
            <p14:sldId id="274"/>
            <p14:sldId id="320"/>
            <p14:sldId id="294"/>
            <p14:sldId id="293"/>
            <p14:sldId id="323"/>
            <p14:sldId id="321"/>
            <p14:sldId id="324"/>
            <p14:sldId id="477"/>
          </p14:sldIdLst>
        </p14:section>
        <p14:section name="Example 1 Humber College" id="{4085AD58-E85A-45CE-8E60-8403DBE23BB5}">
          <p14:sldIdLst>
            <p14:sldId id="326"/>
            <p14:sldId id="257"/>
            <p14:sldId id="481"/>
            <p14:sldId id="482"/>
            <p14:sldId id="483"/>
            <p14:sldId id="484"/>
            <p14:sldId id="265"/>
            <p14:sldId id="262"/>
            <p14:sldId id="258"/>
            <p14:sldId id="485"/>
            <p14:sldId id="288"/>
            <p14:sldId id="289"/>
            <p14:sldId id="291"/>
            <p14:sldId id="292"/>
            <p14:sldId id="486"/>
            <p14:sldId id="487"/>
            <p14:sldId id="299"/>
            <p14:sldId id="279"/>
            <p14:sldId id="488"/>
            <p14:sldId id="489"/>
            <p14:sldId id="490"/>
            <p14:sldId id="491"/>
            <p14:sldId id="492"/>
            <p14:sldId id="301"/>
          </p14:sldIdLst>
        </p14:section>
        <p14:section name="Example 2 UofM" id="{D98379F2-4C5D-4AEB-9F6F-A6632A725711}">
          <p14:sldIdLst>
            <p14:sldId id="327"/>
            <p14:sldId id="284"/>
            <p14:sldId id="328"/>
            <p14:sldId id="315"/>
            <p14:sldId id="312"/>
            <p14:sldId id="313"/>
            <p14:sldId id="260"/>
            <p14:sldId id="273"/>
            <p14:sldId id="280"/>
            <p14:sldId id="319"/>
            <p14:sldId id="290"/>
            <p14:sldId id="296"/>
            <p14:sldId id="295"/>
            <p14:sldId id="297"/>
            <p14:sldId id="306"/>
            <p14:sldId id="298"/>
            <p14:sldId id="300"/>
            <p14:sldId id="329"/>
            <p14:sldId id="331"/>
            <p14:sldId id="332"/>
            <p14:sldId id="480"/>
            <p14:sldId id="333"/>
            <p14:sldId id="318"/>
            <p14:sldId id="304"/>
            <p14:sldId id="285"/>
            <p14:sldId id="286"/>
            <p14:sldId id="4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81633"/>
  </p:normalViewPr>
  <p:slideViewPr>
    <p:cSldViewPr snapToGrid="0">
      <p:cViewPr varScale="1">
        <p:scale>
          <a:sx n="103" d="100"/>
          <a:sy n="103" d="100"/>
        </p:scale>
        <p:origin x="14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Yr 1</c:v>
                </c:pt>
              </c:strCache>
            </c:strRef>
          </c:tx>
          <c:spPr>
            <a:solidFill>
              <a:schemeClr val="accent1"/>
            </a:solidFill>
            <a:ln>
              <a:noFill/>
            </a:ln>
            <a:effectLst/>
          </c:spPr>
          <c:invertIfNegative val="0"/>
          <c:dLbls>
            <c:dLbl>
              <c:idx val="4"/>
              <c:layout>
                <c:manualLayout>
                  <c:x val="-1.6876212977807779E-3"/>
                  <c:y val="3.60490266762797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7A-4001-A2B0-4780DB139056}"/>
                </c:ext>
              </c:extLst>
            </c:dLbl>
            <c:dLbl>
              <c:idx val="5"/>
              <c:layout>
                <c:manualLayout>
                  <c:x val="-1.3500970382246224E-2"/>
                  <c:y val="-7.20980533525601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7A-4001-A2B0-4780DB139056}"/>
                </c:ext>
              </c:extLst>
            </c:dLbl>
            <c:dLbl>
              <c:idx val="6"/>
              <c:layout>
                <c:manualLayout>
                  <c:x val="-8.4381064889038904E-3"/>
                  <c:y val="-1.4419610670511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7A-4001-A2B0-4780DB13905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2016-2017</c:v>
                </c:pt>
                <c:pt idx="1">
                  <c:v>2017-2018</c:v>
                </c:pt>
                <c:pt idx="2">
                  <c:v>2018-2019</c:v>
                </c:pt>
                <c:pt idx="3">
                  <c:v>2019-2020</c:v>
                </c:pt>
                <c:pt idx="4">
                  <c:v>2020-2021</c:v>
                </c:pt>
                <c:pt idx="5">
                  <c:v>2021-2022</c:v>
                </c:pt>
                <c:pt idx="6">
                  <c:v>2022-2023</c:v>
                </c:pt>
              </c:strCache>
            </c:strRef>
          </c:cat>
          <c:val>
            <c:numRef>
              <c:f>Sheet1!$B$2:$B$8</c:f>
              <c:numCache>
                <c:formatCode>General</c:formatCode>
                <c:ptCount val="7"/>
                <c:pt idx="0">
                  <c:v>361</c:v>
                </c:pt>
                <c:pt idx="1">
                  <c:v>595</c:v>
                </c:pt>
                <c:pt idx="2">
                  <c:v>423</c:v>
                </c:pt>
                <c:pt idx="3">
                  <c:v>591</c:v>
                </c:pt>
                <c:pt idx="4">
                  <c:v>630</c:v>
                </c:pt>
                <c:pt idx="5">
                  <c:v>611</c:v>
                </c:pt>
                <c:pt idx="6">
                  <c:v>640</c:v>
                </c:pt>
              </c:numCache>
            </c:numRef>
          </c:val>
          <c:extLst>
            <c:ext xmlns:c16="http://schemas.microsoft.com/office/drawing/2014/chart" uri="{C3380CC4-5D6E-409C-BE32-E72D297353CC}">
              <c16:uniqueId val="{00000003-B87A-4001-A2B0-4780DB139056}"/>
            </c:ext>
          </c:extLst>
        </c:ser>
        <c:ser>
          <c:idx val="1"/>
          <c:order val="1"/>
          <c:tx>
            <c:strRef>
              <c:f>Sheet1!$C$1</c:f>
              <c:strCache>
                <c:ptCount val="1"/>
                <c:pt idx="0">
                  <c:v>Yr 2</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2016-2017</c:v>
                </c:pt>
                <c:pt idx="1">
                  <c:v>2017-2018</c:v>
                </c:pt>
                <c:pt idx="2">
                  <c:v>2018-2019</c:v>
                </c:pt>
                <c:pt idx="3">
                  <c:v>2019-2020</c:v>
                </c:pt>
                <c:pt idx="4">
                  <c:v>2020-2021</c:v>
                </c:pt>
                <c:pt idx="5">
                  <c:v>2021-2022</c:v>
                </c:pt>
                <c:pt idx="6">
                  <c:v>2022-2023</c:v>
                </c:pt>
              </c:strCache>
            </c:strRef>
          </c:cat>
          <c:val>
            <c:numRef>
              <c:f>Sheet1!$C$2:$C$8</c:f>
              <c:numCache>
                <c:formatCode>0</c:formatCode>
                <c:ptCount val="7"/>
                <c:pt idx="1">
                  <c:v>341</c:v>
                </c:pt>
                <c:pt idx="2">
                  <c:v>562</c:v>
                </c:pt>
                <c:pt idx="3">
                  <c:v>423</c:v>
                </c:pt>
                <c:pt idx="4">
                  <c:v>570</c:v>
                </c:pt>
                <c:pt idx="5">
                  <c:v>630</c:v>
                </c:pt>
                <c:pt idx="6">
                  <c:v>591</c:v>
                </c:pt>
              </c:numCache>
            </c:numRef>
          </c:val>
          <c:extLst>
            <c:ext xmlns:c16="http://schemas.microsoft.com/office/drawing/2014/chart" uri="{C3380CC4-5D6E-409C-BE32-E72D297353CC}">
              <c16:uniqueId val="{00000004-B87A-4001-A2B0-4780DB139056}"/>
            </c:ext>
          </c:extLst>
        </c:ser>
        <c:ser>
          <c:idx val="2"/>
          <c:order val="2"/>
          <c:tx>
            <c:strRef>
              <c:f>Sheet1!$D$1</c:f>
              <c:strCache>
                <c:ptCount val="1"/>
                <c:pt idx="0">
                  <c:v>Total</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2016-2017</c:v>
                </c:pt>
                <c:pt idx="1">
                  <c:v>2017-2018</c:v>
                </c:pt>
                <c:pt idx="2">
                  <c:v>2018-2019</c:v>
                </c:pt>
                <c:pt idx="3">
                  <c:v>2019-2020</c:v>
                </c:pt>
                <c:pt idx="4">
                  <c:v>2020-2021</c:v>
                </c:pt>
                <c:pt idx="5">
                  <c:v>2021-2022</c:v>
                </c:pt>
                <c:pt idx="6">
                  <c:v>2022-2023</c:v>
                </c:pt>
              </c:strCache>
            </c:strRef>
          </c:cat>
          <c:val>
            <c:numRef>
              <c:f>Sheet1!$D$2:$D$8</c:f>
              <c:numCache>
                <c:formatCode>General</c:formatCode>
                <c:ptCount val="7"/>
                <c:pt idx="0">
                  <c:v>361</c:v>
                </c:pt>
                <c:pt idx="1">
                  <c:v>936</c:v>
                </c:pt>
                <c:pt idx="2">
                  <c:v>985</c:v>
                </c:pt>
                <c:pt idx="3">
                  <c:v>1014</c:v>
                </c:pt>
                <c:pt idx="4">
                  <c:v>1200</c:v>
                </c:pt>
                <c:pt idx="5">
                  <c:v>1241</c:v>
                </c:pt>
                <c:pt idx="6">
                  <c:v>1231</c:v>
                </c:pt>
              </c:numCache>
            </c:numRef>
          </c:val>
          <c:extLst>
            <c:ext xmlns:c16="http://schemas.microsoft.com/office/drawing/2014/chart" uri="{C3380CC4-5D6E-409C-BE32-E72D297353CC}">
              <c16:uniqueId val="{00000005-B87A-4001-A2B0-4780DB139056}"/>
            </c:ext>
          </c:extLst>
        </c:ser>
        <c:dLbls>
          <c:showLegendKey val="0"/>
          <c:showVal val="1"/>
          <c:showCatName val="0"/>
          <c:showSerName val="0"/>
          <c:showPercent val="0"/>
          <c:showBubbleSize val="0"/>
        </c:dLbls>
        <c:gapWidth val="219"/>
        <c:overlap val="-27"/>
        <c:axId val="657760144"/>
        <c:axId val="657763280"/>
      </c:barChart>
      <c:catAx>
        <c:axId val="657760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7763280"/>
        <c:crosses val="autoZero"/>
        <c:auto val="1"/>
        <c:lblAlgn val="ctr"/>
        <c:lblOffset val="100"/>
        <c:noMultiLvlLbl val="0"/>
      </c:catAx>
      <c:valAx>
        <c:axId val="657763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57760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ata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558BC1-0846-4339-9625-B2237E27E8FB}" type="doc">
      <dgm:prSet loTypeId="urn:microsoft.com/office/officeart/2018/5/layout/IconCircle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60D6C18-A7B7-4488-BF29-2F946D400BBF}">
      <dgm:prSet/>
      <dgm:spPr/>
      <dgm:t>
        <a:bodyPr/>
        <a:lstStyle/>
        <a:p>
          <a:pPr>
            <a:lnSpc>
              <a:spcPct val="100000"/>
            </a:lnSpc>
            <a:defRPr cap="all"/>
          </a:pPr>
          <a:r>
            <a:rPr lang="en-US" b="1" i="0">
              <a:latin typeface="Calibri"/>
              <a:ea typeface="Calibri"/>
              <a:cs typeface="Calibri"/>
            </a:rPr>
            <a:t>Open Access</a:t>
          </a:r>
        </a:p>
      </dgm:t>
    </dgm:pt>
    <dgm:pt modelId="{A3483ED1-9E74-4BE1-B568-88A087D6B1FC}" type="parTrans" cxnId="{90677705-2F18-4B2A-911C-1539861DC79B}">
      <dgm:prSet/>
      <dgm:spPr/>
      <dgm:t>
        <a:bodyPr/>
        <a:lstStyle/>
        <a:p>
          <a:endParaRPr lang="en-US"/>
        </a:p>
      </dgm:t>
    </dgm:pt>
    <dgm:pt modelId="{4C2EAA3B-788B-473F-9D6D-AFCD6AAADCFB}" type="sibTrans" cxnId="{90677705-2F18-4B2A-911C-1539861DC79B}">
      <dgm:prSet/>
      <dgm:spPr/>
      <dgm:t>
        <a:bodyPr/>
        <a:lstStyle/>
        <a:p>
          <a:endParaRPr lang="en-US"/>
        </a:p>
      </dgm:t>
    </dgm:pt>
    <dgm:pt modelId="{EC56881A-44B8-40A9-B36E-9A0B7F8D7AB2}">
      <dgm:prSet/>
      <dgm:spPr/>
      <dgm:t>
        <a:bodyPr/>
        <a:lstStyle/>
        <a:p>
          <a:pPr>
            <a:lnSpc>
              <a:spcPct val="100000"/>
            </a:lnSpc>
            <a:defRPr cap="all"/>
          </a:pPr>
          <a:r>
            <a:rPr lang="en-US" b="1" dirty="0">
              <a:latin typeface="Calibri"/>
              <a:cs typeface="Calibri"/>
            </a:rPr>
            <a:t>Integrated</a:t>
          </a:r>
        </a:p>
      </dgm:t>
    </dgm:pt>
    <dgm:pt modelId="{0DF5B175-3866-4883-BFD7-ACA4307E8FEA}" type="parTrans" cxnId="{7D6DC6B0-B438-470D-B000-9989928F88E4}">
      <dgm:prSet/>
      <dgm:spPr/>
      <dgm:t>
        <a:bodyPr/>
        <a:lstStyle/>
        <a:p>
          <a:endParaRPr lang="en-US"/>
        </a:p>
      </dgm:t>
    </dgm:pt>
    <dgm:pt modelId="{1E198A5C-3612-4E7E-A02A-9EEF9E701490}" type="sibTrans" cxnId="{7D6DC6B0-B438-470D-B000-9989928F88E4}">
      <dgm:prSet/>
      <dgm:spPr/>
      <dgm:t>
        <a:bodyPr/>
        <a:lstStyle/>
        <a:p>
          <a:endParaRPr lang="en-US"/>
        </a:p>
      </dgm:t>
    </dgm:pt>
    <dgm:pt modelId="{4C7DCF36-6487-48C1-B7E1-0BB7C29A3679}" type="pres">
      <dgm:prSet presAssocID="{97558BC1-0846-4339-9625-B2237E27E8FB}" presName="root" presStyleCnt="0">
        <dgm:presLayoutVars>
          <dgm:dir/>
          <dgm:resizeHandles val="exact"/>
        </dgm:presLayoutVars>
      </dgm:prSet>
      <dgm:spPr/>
    </dgm:pt>
    <dgm:pt modelId="{A6E34F92-1934-4E0B-8407-1DFF65FC1FFB}" type="pres">
      <dgm:prSet presAssocID="{760D6C18-A7B7-4488-BF29-2F946D400BBF}" presName="compNode" presStyleCnt="0"/>
      <dgm:spPr/>
    </dgm:pt>
    <dgm:pt modelId="{2BE5A383-9A72-44C1-B2B9-098C50F5773B}" type="pres">
      <dgm:prSet presAssocID="{760D6C18-A7B7-4488-BF29-2F946D400BBF}" presName="iconBgRect" presStyleLbl="bgShp" presStyleIdx="0" presStyleCnt="2" custLinFactNeighborY="17838"/>
      <dgm:spPr/>
    </dgm:pt>
    <dgm:pt modelId="{9EF24613-74B1-454A-8FD8-B1DF551D3BBE}" type="pres">
      <dgm:prSet presAssocID="{760D6C18-A7B7-4488-BF29-2F946D400BBF}" presName="iconRect" presStyleLbl="node1" presStyleIdx="0" presStyleCnt="2" custLinFactNeighborY="1489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nlock"/>
        </a:ext>
      </dgm:extLst>
    </dgm:pt>
    <dgm:pt modelId="{F029B896-9184-4A47-9371-F7C30635171D}" type="pres">
      <dgm:prSet presAssocID="{760D6C18-A7B7-4488-BF29-2F946D400BBF}" presName="spaceRect" presStyleCnt="0"/>
      <dgm:spPr/>
    </dgm:pt>
    <dgm:pt modelId="{283123BF-6067-4C0D-B4AD-C0DB616356CD}" type="pres">
      <dgm:prSet presAssocID="{760D6C18-A7B7-4488-BF29-2F946D400BBF}" presName="textRect" presStyleLbl="revTx" presStyleIdx="0" presStyleCnt="2">
        <dgm:presLayoutVars>
          <dgm:chMax val="1"/>
          <dgm:chPref val="1"/>
        </dgm:presLayoutVars>
      </dgm:prSet>
      <dgm:spPr/>
    </dgm:pt>
    <dgm:pt modelId="{225A15F4-E427-4EA4-AA27-5527A5235430}" type="pres">
      <dgm:prSet presAssocID="{4C2EAA3B-788B-473F-9D6D-AFCD6AAADCFB}" presName="sibTrans" presStyleCnt="0"/>
      <dgm:spPr/>
    </dgm:pt>
    <dgm:pt modelId="{81393BC8-4FEE-4198-88DD-8FE66D52255C}" type="pres">
      <dgm:prSet presAssocID="{EC56881A-44B8-40A9-B36E-9A0B7F8D7AB2}" presName="compNode" presStyleCnt="0"/>
      <dgm:spPr/>
    </dgm:pt>
    <dgm:pt modelId="{7C1AA1BF-E30A-48EF-8863-73E71240060E}" type="pres">
      <dgm:prSet presAssocID="{EC56881A-44B8-40A9-B36E-9A0B7F8D7AB2}" presName="iconBgRect" presStyleLbl="bgShp" presStyleIdx="1" presStyleCnt="2" custLinFactNeighborX="-81" custLinFactNeighborY="12252"/>
      <dgm:spPr/>
    </dgm:pt>
    <dgm:pt modelId="{837A12BD-F1F0-486E-83C3-CF5E41719770}" type="pres">
      <dgm:prSet presAssocID="{EC56881A-44B8-40A9-B36E-9A0B7F8D7AB2}" presName="iconRect" presStyleLbl="node1" presStyleIdx="1" presStyleCnt="2" custLinFactNeighborY="1489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CA333DA5-D742-454A-B6A2-2A39AED19EB5}" type="pres">
      <dgm:prSet presAssocID="{EC56881A-44B8-40A9-B36E-9A0B7F8D7AB2}" presName="spaceRect" presStyleCnt="0"/>
      <dgm:spPr/>
    </dgm:pt>
    <dgm:pt modelId="{F8C6F104-3AF8-4B0A-9D3A-6013FE2426D6}" type="pres">
      <dgm:prSet presAssocID="{EC56881A-44B8-40A9-B36E-9A0B7F8D7AB2}" presName="textRect" presStyleLbl="revTx" presStyleIdx="1" presStyleCnt="2">
        <dgm:presLayoutVars>
          <dgm:chMax val="1"/>
          <dgm:chPref val="1"/>
        </dgm:presLayoutVars>
      </dgm:prSet>
      <dgm:spPr/>
    </dgm:pt>
  </dgm:ptLst>
  <dgm:cxnLst>
    <dgm:cxn modelId="{90677705-2F18-4B2A-911C-1539861DC79B}" srcId="{97558BC1-0846-4339-9625-B2237E27E8FB}" destId="{760D6C18-A7B7-4488-BF29-2F946D400BBF}" srcOrd="0" destOrd="0" parTransId="{A3483ED1-9E74-4BE1-B568-88A087D6B1FC}" sibTransId="{4C2EAA3B-788B-473F-9D6D-AFCD6AAADCFB}"/>
    <dgm:cxn modelId="{4C105110-5290-4C3A-94DE-50F688CD1547}" type="presOf" srcId="{760D6C18-A7B7-4488-BF29-2F946D400BBF}" destId="{283123BF-6067-4C0D-B4AD-C0DB616356CD}" srcOrd="0" destOrd="0" presId="urn:microsoft.com/office/officeart/2018/5/layout/IconCircleLabelList"/>
    <dgm:cxn modelId="{DA556F54-9D92-4957-9350-A52BB3639F57}" type="presOf" srcId="{EC56881A-44B8-40A9-B36E-9A0B7F8D7AB2}" destId="{F8C6F104-3AF8-4B0A-9D3A-6013FE2426D6}" srcOrd="0" destOrd="0" presId="urn:microsoft.com/office/officeart/2018/5/layout/IconCircleLabelList"/>
    <dgm:cxn modelId="{52975861-BC96-49C8-86CF-C6904635EAD7}" type="presOf" srcId="{97558BC1-0846-4339-9625-B2237E27E8FB}" destId="{4C7DCF36-6487-48C1-B7E1-0BB7C29A3679}" srcOrd="0" destOrd="0" presId="urn:microsoft.com/office/officeart/2018/5/layout/IconCircleLabelList"/>
    <dgm:cxn modelId="{7D6DC6B0-B438-470D-B000-9989928F88E4}" srcId="{97558BC1-0846-4339-9625-B2237E27E8FB}" destId="{EC56881A-44B8-40A9-B36E-9A0B7F8D7AB2}" srcOrd="1" destOrd="0" parTransId="{0DF5B175-3866-4883-BFD7-ACA4307E8FEA}" sibTransId="{1E198A5C-3612-4E7E-A02A-9EEF9E701490}"/>
    <dgm:cxn modelId="{3B7D5883-37F7-47E4-A336-5DFC5A860008}" type="presParOf" srcId="{4C7DCF36-6487-48C1-B7E1-0BB7C29A3679}" destId="{A6E34F92-1934-4E0B-8407-1DFF65FC1FFB}" srcOrd="0" destOrd="0" presId="urn:microsoft.com/office/officeart/2018/5/layout/IconCircleLabelList"/>
    <dgm:cxn modelId="{770FEF11-095E-4D0C-8058-119491D34AE8}" type="presParOf" srcId="{A6E34F92-1934-4E0B-8407-1DFF65FC1FFB}" destId="{2BE5A383-9A72-44C1-B2B9-098C50F5773B}" srcOrd="0" destOrd="0" presId="urn:microsoft.com/office/officeart/2018/5/layout/IconCircleLabelList"/>
    <dgm:cxn modelId="{EF0E0627-BF16-421A-909A-DF6222EFB4A5}" type="presParOf" srcId="{A6E34F92-1934-4E0B-8407-1DFF65FC1FFB}" destId="{9EF24613-74B1-454A-8FD8-B1DF551D3BBE}" srcOrd="1" destOrd="0" presId="urn:microsoft.com/office/officeart/2018/5/layout/IconCircleLabelList"/>
    <dgm:cxn modelId="{8122A7A1-4DF7-4D7A-9CA1-5AE9542BBD0E}" type="presParOf" srcId="{A6E34F92-1934-4E0B-8407-1DFF65FC1FFB}" destId="{F029B896-9184-4A47-9371-F7C30635171D}" srcOrd="2" destOrd="0" presId="urn:microsoft.com/office/officeart/2018/5/layout/IconCircleLabelList"/>
    <dgm:cxn modelId="{7FAB08FE-2CF8-419F-B87E-16C0947D3ECC}" type="presParOf" srcId="{A6E34F92-1934-4E0B-8407-1DFF65FC1FFB}" destId="{283123BF-6067-4C0D-B4AD-C0DB616356CD}" srcOrd="3" destOrd="0" presId="urn:microsoft.com/office/officeart/2018/5/layout/IconCircleLabelList"/>
    <dgm:cxn modelId="{FA9C890E-335E-4FFF-B7FD-C52D07EE50A6}" type="presParOf" srcId="{4C7DCF36-6487-48C1-B7E1-0BB7C29A3679}" destId="{225A15F4-E427-4EA4-AA27-5527A5235430}" srcOrd="1" destOrd="0" presId="urn:microsoft.com/office/officeart/2018/5/layout/IconCircleLabelList"/>
    <dgm:cxn modelId="{807953A9-55B3-4296-A101-D1CFE64E7BFE}" type="presParOf" srcId="{4C7DCF36-6487-48C1-B7E1-0BB7C29A3679}" destId="{81393BC8-4FEE-4198-88DD-8FE66D52255C}" srcOrd="2" destOrd="0" presId="urn:microsoft.com/office/officeart/2018/5/layout/IconCircleLabelList"/>
    <dgm:cxn modelId="{9AC64190-41D8-4FD4-BB63-DF9134C01C4C}" type="presParOf" srcId="{81393BC8-4FEE-4198-88DD-8FE66D52255C}" destId="{7C1AA1BF-E30A-48EF-8863-73E71240060E}" srcOrd="0" destOrd="0" presId="urn:microsoft.com/office/officeart/2018/5/layout/IconCircleLabelList"/>
    <dgm:cxn modelId="{97C0D6A7-6F07-4EE7-89B2-6D1F50502200}" type="presParOf" srcId="{81393BC8-4FEE-4198-88DD-8FE66D52255C}" destId="{837A12BD-F1F0-486E-83C3-CF5E41719770}" srcOrd="1" destOrd="0" presId="urn:microsoft.com/office/officeart/2018/5/layout/IconCircleLabelList"/>
    <dgm:cxn modelId="{D6D9B7A9-E5F9-41A2-A209-CC5B8F88ED82}" type="presParOf" srcId="{81393BC8-4FEE-4198-88DD-8FE66D52255C}" destId="{CA333DA5-D742-454A-B6A2-2A39AED19EB5}" srcOrd="2" destOrd="0" presId="urn:microsoft.com/office/officeart/2018/5/layout/IconCircleLabelList"/>
    <dgm:cxn modelId="{EE36A65F-0540-48F1-87AA-4FE0B577D728}" type="presParOf" srcId="{81393BC8-4FEE-4198-88DD-8FE66D52255C}" destId="{F8C6F104-3AF8-4B0A-9D3A-6013FE2426D6}" srcOrd="3" destOrd="0" presId="urn:microsoft.com/office/officeart/2018/5/layout/IconCircleLabelList"/>
  </dgm:cxnLst>
  <dgm:bg>
    <a:solidFill>
      <a:schemeClr val="bg1"/>
    </a:solidFill>
  </dgm:bg>
  <dgm:whole>
    <a:ln>
      <a:solidFill>
        <a:schemeClr val="tx1"/>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558BC1-0846-4339-9625-B2237E27E8FB}" type="doc">
      <dgm:prSet loTypeId="urn:microsoft.com/office/officeart/2018/5/layout/IconCircle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760D6C18-A7B7-4488-BF29-2F946D400BBF}">
      <dgm:prSet/>
      <dgm:spPr/>
      <dgm:t>
        <a:bodyPr/>
        <a:lstStyle/>
        <a:p>
          <a:pPr>
            <a:lnSpc>
              <a:spcPct val="100000"/>
            </a:lnSpc>
            <a:defRPr cap="all"/>
          </a:pPr>
          <a:r>
            <a:rPr lang="en-US" b="1" i="0" dirty="0">
              <a:latin typeface="Calibri"/>
              <a:ea typeface="Calibri"/>
              <a:cs typeface="Calibri"/>
            </a:rPr>
            <a:t>Open Access</a:t>
          </a:r>
        </a:p>
      </dgm:t>
    </dgm:pt>
    <dgm:pt modelId="{A3483ED1-9E74-4BE1-B568-88A087D6B1FC}" type="parTrans" cxnId="{90677705-2F18-4B2A-911C-1539861DC79B}">
      <dgm:prSet/>
      <dgm:spPr/>
      <dgm:t>
        <a:bodyPr/>
        <a:lstStyle/>
        <a:p>
          <a:endParaRPr lang="en-US"/>
        </a:p>
      </dgm:t>
    </dgm:pt>
    <dgm:pt modelId="{4C2EAA3B-788B-473F-9D6D-AFCD6AAADCFB}" type="sibTrans" cxnId="{90677705-2F18-4B2A-911C-1539861DC79B}">
      <dgm:prSet/>
      <dgm:spPr/>
      <dgm:t>
        <a:bodyPr/>
        <a:lstStyle/>
        <a:p>
          <a:endParaRPr lang="en-US"/>
        </a:p>
      </dgm:t>
    </dgm:pt>
    <dgm:pt modelId="{EC56881A-44B8-40A9-B36E-9A0B7F8D7AB2}">
      <dgm:prSet/>
      <dgm:spPr/>
      <dgm:t>
        <a:bodyPr/>
        <a:lstStyle/>
        <a:p>
          <a:pPr>
            <a:lnSpc>
              <a:spcPct val="100000"/>
            </a:lnSpc>
            <a:defRPr cap="all"/>
          </a:pPr>
          <a:r>
            <a:rPr lang="en-US" b="1" dirty="0">
              <a:latin typeface="Calibri"/>
              <a:cs typeface="Calibri"/>
            </a:rPr>
            <a:t>Integrated</a:t>
          </a:r>
        </a:p>
      </dgm:t>
    </dgm:pt>
    <dgm:pt modelId="{0DF5B175-3866-4883-BFD7-ACA4307E8FEA}" type="parTrans" cxnId="{7D6DC6B0-B438-470D-B000-9989928F88E4}">
      <dgm:prSet/>
      <dgm:spPr/>
      <dgm:t>
        <a:bodyPr/>
        <a:lstStyle/>
        <a:p>
          <a:endParaRPr lang="en-US"/>
        </a:p>
      </dgm:t>
    </dgm:pt>
    <dgm:pt modelId="{1E198A5C-3612-4E7E-A02A-9EEF9E701490}" type="sibTrans" cxnId="{7D6DC6B0-B438-470D-B000-9989928F88E4}">
      <dgm:prSet/>
      <dgm:spPr/>
      <dgm:t>
        <a:bodyPr/>
        <a:lstStyle/>
        <a:p>
          <a:endParaRPr lang="en-US"/>
        </a:p>
      </dgm:t>
    </dgm:pt>
    <dgm:pt modelId="{4C7DCF36-6487-48C1-B7E1-0BB7C29A3679}" type="pres">
      <dgm:prSet presAssocID="{97558BC1-0846-4339-9625-B2237E27E8FB}" presName="root" presStyleCnt="0">
        <dgm:presLayoutVars>
          <dgm:dir/>
          <dgm:resizeHandles val="exact"/>
        </dgm:presLayoutVars>
      </dgm:prSet>
      <dgm:spPr/>
    </dgm:pt>
    <dgm:pt modelId="{A6E34F92-1934-4E0B-8407-1DFF65FC1FFB}" type="pres">
      <dgm:prSet presAssocID="{760D6C18-A7B7-4488-BF29-2F946D400BBF}" presName="compNode" presStyleCnt="0"/>
      <dgm:spPr/>
    </dgm:pt>
    <dgm:pt modelId="{2BE5A383-9A72-44C1-B2B9-098C50F5773B}" type="pres">
      <dgm:prSet presAssocID="{760D6C18-A7B7-4488-BF29-2F946D400BBF}" presName="iconBgRect" presStyleLbl="bgShp" presStyleIdx="0" presStyleCnt="2" custLinFactNeighborY="17838"/>
      <dgm:spPr/>
    </dgm:pt>
    <dgm:pt modelId="{9EF24613-74B1-454A-8FD8-B1DF551D3BBE}" type="pres">
      <dgm:prSet presAssocID="{760D6C18-A7B7-4488-BF29-2F946D400BBF}" presName="iconRect" presStyleLbl="node1" presStyleIdx="0" presStyleCnt="2" custLinFactNeighborY="1489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nlock"/>
        </a:ext>
      </dgm:extLst>
    </dgm:pt>
    <dgm:pt modelId="{F029B896-9184-4A47-9371-F7C30635171D}" type="pres">
      <dgm:prSet presAssocID="{760D6C18-A7B7-4488-BF29-2F946D400BBF}" presName="spaceRect" presStyleCnt="0"/>
      <dgm:spPr/>
    </dgm:pt>
    <dgm:pt modelId="{283123BF-6067-4C0D-B4AD-C0DB616356CD}" type="pres">
      <dgm:prSet presAssocID="{760D6C18-A7B7-4488-BF29-2F946D400BBF}" presName="textRect" presStyleLbl="revTx" presStyleIdx="0" presStyleCnt="2">
        <dgm:presLayoutVars>
          <dgm:chMax val="1"/>
          <dgm:chPref val="1"/>
        </dgm:presLayoutVars>
      </dgm:prSet>
      <dgm:spPr/>
    </dgm:pt>
    <dgm:pt modelId="{225A15F4-E427-4EA4-AA27-5527A5235430}" type="pres">
      <dgm:prSet presAssocID="{4C2EAA3B-788B-473F-9D6D-AFCD6AAADCFB}" presName="sibTrans" presStyleCnt="0"/>
      <dgm:spPr/>
    </dgm:pt>
    <dgm:pt modelId="{81393BC8-4FEE-4198-88DD-8FE66D52255C}" type="pres">
      <dgm:prSet presAssocID="{EC56881A-44B8-40A9-B36E-9A0B7F8D7AB2}" presName="compNode" presStyleCnt="0"/>
      <dgm:spPr/>
    </dgm:pt>
    <dgm:pt modelId="{7C1AA1BF-E30A-48EF-8863-73E71240060E}" type="pres">
      <dgm:prSet presAssocID="{EC56881A-44B8-40A9-B36E-9A0B7F8D7AB2}" presName="iconBgRect" presStyleLbl="bgShp" presStyleIdx="1" presStyleCnt="2" custLinFactNeighborX="-4672" custLinFactNeighborY="12522"/>
      <dgm:spPr/>
    </dgm:pt>
    <dgm:pt modelId="{837A12BD-F1F0-486E-83C3-CF5E41719770}" type="pres">
      <dgm:prSet presAssocID="{EC56881A-44B8-40A9-B36E-9A0B7F8D7AB2}" presName="iconRect" presStyleLbl="node1" presStyleIdx="1" presStyleCnt="2" custLinFactNeighborY="1489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CA333DA5-D742-454A-B6A2-2A39AED19EB5}" type="pres">
      <dgm:prSet presAssocID="{EC56881A-44B8-40A9-B36E-9A0B7F8D7AB2}" presName="spaceRect" presStyleCnt="0"/>
      <dgm:spPr/>
    </dgm:pt>
    <dgm:pt modelId="{F8C6F104-3AF8-4B0A-9D3A-6013FE2426D6}" type="pres">
      <dgm:prSet presAssocID="{EC56881A-44B8-40A9-B36E-9A0B7F8D7AB2}" presName="textRect" presStyleLbl="revTx" presStyleIdx="1" presStyleCnt="2">
        <dgm:presLayoutVars>
          <dgm:chMax val="1"/>
          <dgm:chPref val="1"/>
        </dgm:presLayoutVars>
      </dgm:prSet>
      <dgm:spPr/>
    </dgm:pt>
  </dgm:ptLst>
  <dgm:cxnLst>
    <dgm:cxn modelId="{90677705-2F18-4B2A-911C-1539861DC79B}" srcId="{97558BC1-0846-4339-9625-B2237E27E8FB}" destId="{760D6C18-A7B7-4488-BF29-2F946D400BBF}" srcOrd="0" destOrd="0" parTransId="{A3483ED1-9E74-4BE1-B568-88A087D6B1FC}" sibTransId="{4C2EAA3B-788B-473F-9D6D-AFCD6AAADCFB}"/>
    <dgm:cxn modelId="{4C105110-5290-4C3A-94DE-50F688CD1547}" type="presOf" srcId="{760D6C18-A7B7-4488-BF29-2F946D400BBF}" destId="{283123BF-6067-4C0D-B4AD-C0DB616356CD}" srcOrd="0" destOrd="0" presId="urn:microsoft.com/office/officeart/2018/5/layout/IconCircleLabelList"/>
    <dgm:cxn modelId="{DA556F54-9D92-4957-9350-A52BB3639F57}" type="presOf" srcId="{EC56881A-44B8-40A9-B36E-9A0B7F8D7AB2}" destId="{F8C6F104-3AF8-4B0A-9D3A-6013FE2426D6}" srcOrd="0" destOrd="0" presId="urn:microsoft.com/office/officeart/2018/5/layout/IconCircleLabelList"/>
    <dgm:cxn modelId="{52975861-BC96-49C8-86CF-C6904635EAD7}" type="presOf" srcId="{97558BC1-0846-4339-9625-B2237E27E8FB}" destId="{4C7DCF36-6487-48C1-B7E1-0BB7C29A3679}" srcOrd="0" destOrd="0" presId="urn:microsoft.com/office/officeart/2018/5/layout/IconCircleLabelList"/>
    <dgm:cxn modelId="{7D6DC6B0-B438-470D-B000-9989928F88E4}" srcId="{97558BC1-0846-4339-9625-B2237E27E8FB}" destId="{EC56881A-44B8-40A9-B36E-9A0B7F8D7AB2}" srcOrd="1" destOrd="0" parTransId="{0DF5B175-3866-4883-BFD7-ACA4307E8FEA}" sibTransId="{1E198A5C-3612-4E7E-A02A-9EEF9E701490}"/>
    <dgm:cxn modelId="{3B7D5883-37F7-47E4-A336-5DFC5A860008}" type="presParOf" srcId="{4C7DCF36-6487-48C1-B7E1-0BB7C29A3679}" destId="{A6E34F92-1934-4E0B-8407-1DFF65FC1FFB}" srcOrd="0" destOrd="0" presId="urn:microsoft.com/office/officeart/2018/5/layout/IconCircleLabelList"/>
    <dgm:cxn modelId="{770FEF11-095E-4D0C-8058-119491D34AE8}" type="presParOf" srcId="{A6E34F92-1934-4E0B-8407-1DFF65FC1FFB}" destId="{2BE5A383-9A72-44C1-B2B9-098C50F5773B}" srcOrd="0" destOrd="0" presId="urn:microsoft.com/office/officeart/2018/5/layout/IconCircleLabelList"/>
    <dgm:cxn modelId="{EF0E0627-BF16-421A-909A-DF6222EFB4A5}" type="presParOf" srcId="{A6E34F92-1934-4E0B-8407-1DFF65FC1FFB}" destId="{9EF24613-74B1-454A-8FD8-B1DF551D3BBE}" srcOrd="1" destOrd="0" presId="urn:microsoft.com/office/officeart/2018/5/layout/IconCircleLabelList"/>
    <dgm:cxn modelId="{8122A7A1-4DF7-4D7A-9CA1-5AE9542BBD0E}" type="presParOf" srcId="{A6E34F92-1934-4E0B-8407-1DFF65FC1FFB}" destId="{F029B896-9184-4A47-9371-F7C30635171D}" srcOrd="2" destOrd="0" presId="urn:microsoft.com/office/officeart/2018/5/layout/IconCircleLabelList"/>
    <dgm:cxn modelId="{7FAB08FE-2CF8-419F-B87E-16C0947D3ECC}" type="presParOf" srcId="{A6E34F92-1934-4E0B-8407-1DFF65FC1FFB}" destId="{283123BF-6067-4C0D-B4AD-C0DB616356CD}" srcOrd="3" destOrd="0" presId="urn:microsoft.com/office/officeart/2018/5/layout/IconCircleLabelList"/>
    <dgm:cxn modelId="{FA9C890E-335E-4FFF-B7FD-C52D07EE50A6}" type="presParOf" srcId="{4C7DCF36-6487-48C1-B7E1-0BB7C29A3679}" destId="{225A15F4-E427-4EA4-AA27-5527A5235430}" srcOrd="1" destOrd="0" presId="urn:microsoft.com/office/officeart/2018/5/layout/IconCircleLabelList"/>
    <dgm:cxn modelId="{807953A9-55B3-4296-A101-D1CFE64E7BFE}" type="presParOf" srcId="{4C7DCF36-6487-48C1-B7E1-0BB7C29A3679}" destId="{81393BC8-4FEE-4198-88DD-8FE66D52255C}" srcOrd="2" destOrd="0" presId="urn:microsoft.com/office/officeart/2018/5/layout/IconCircleLabelList"/>
    <dgm:cxn modelId="{9AC64190-41D8-4FD4-BB63-DF9134C01C4C}" type="presParOf" srcId="{81393BC8-4FEE-4198-88DD-8FE66D52255C}" destId="{7C1AA1BF-E30A-48EF-8863-73E71240060E}" srcOrd="0" destOrd="0" presId="urn:microsoft.com/office/officeart/2018/5/layout/IconCircleLabelList"/>
    <dgm:cxn modelId="{97C0D6A7-6F07-4EE7-89B2-6D1F50502200}" type="presParOf" srcId="{81393BC8-4FEE-4198-88DD-8FE66D52255C}" destId="{837A12BD-F1F0-486E-83C3-CF5E41719770}" srcOrd="1" destOrd="0" presId="urn:microsoft.com/office/officeart/2018/5/layout/IconCircleLabelList"/>
    <dgm:cxn modelId="{D6D9B7A9-E5F9-41A2-A209-CC5B8F88ED82}" type="presParOf" srcId="{81393BC8-4FEE-4198-88DD-8FE66D52255C}" destId="{CA333DA5-D742-454A-B6A2-2A39AED19EB5}" srcOrd="2" destOrd="0" presId="urn:microsoft.com/office/officeart/2018/5/layout/IconCircleLabelList"/>
    <dgm:cxn modelId="{EE36A65F-0540-48F1-87AA-4FE0B577D728}" type="presParOf" srcId="{81393BC8-4FEE-4198-88DD-8FE66D52255C}" destId="{F8C6F104-3AF8-4B0A-9D3A-6013FE2426D6}" srcOrd="3" destOrd="0" presId="urn:microsoft.com/office/officeart/2018/5/layout/IconCircleLabelList"/>
  </dgm:cxnLst>
  <dgm:bg>
    <a:solidFill>
      <a:schemeClr val="bg1"/>
    </a:solidFill>
  </dgm:bg>
  <dgm:whole>
    <a:ln>
      <a:solidFill>
        <a:schemeClr val="tx1"/>
      </a:solidFill>
    </a:ln>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A383-9A72-44C1-B2B9-098C50F5773B}">
      <dsp:nvSpPr>
        <dsp:cNvPr id="0" name=""/>
        <dsp:cNvSpPr/>
      </dsp:nvSpPr>
      <dsp:spPr>
        <a:xfrm>
          <a:off x="389116" y="493297"/>
          <a:ext cx="1200937" cy="12009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F24613-74B1-454A-8FD8-B1DF551D3BBE}">
      <dsp:nvSpPr>
        <dsp:cNvPr id="0" name=""/>
        <dsp:cNvSpPr/>
      </dsp:nvSpPr>
      <dsp:spPr>
        <a:xfrm>
          <a:off x="645054" y="637668"/>
          <a:ext cx="689062" cy="689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3123BF-6067-4C0D-B4AD-C0DB616356CD}">
      <dsp:nvSpPr>
        <dsp:cNvPr id="0" name=""/>
        <dsp:cNvSpPr/>
      </dsp:nvSpPr>
      <dsp:spPr>
        <a:xfrm>
          <a:off x="5210" y="1854074"/>
          <a:ext cx="19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cap="all"/>
          </a:pPr>
          <a:r>
            <a:rPr lang="en-US" sz="2700" b="1" i="0" kern="1200">
              <a:latin typeface="Calibri"/>
              <a:ea typeface="Calibri"/>
              <a:cs typeface="Calibri"/>
            </a:rPr>
            <a:t>Open Access</a:t>
          </a:r>
        </a:p>
      </dsp:txBody>
      <dsp:txXfrm>
        <a:off x="5210" y="1854074"/>
        <a:ext cx="1968750" cy="720000"/>
      </dsp:txXfrm>
    </dsp:sp>
    <dsp:sp modelId="{7C1AA1BF-E30A-48EF-8863-73E71240060E}">
      <dsp:nvSpPr>
        <dsp:cNvPr id="0" name=""/>
        <dsp:cNvSpPr/>
      </dsp:nvSpPr>
      <dsp:spPr>
        <a:xfrm>
          <a:off x="2701425" y="426213"/>
          <a:ext cx="1200937" cy="12009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7A12BD-F1F0-486E-83C3-CF5E41719770}">
      <dsp:nvSpPr>
        <dsp:cNvPr id="0" name=""/>
        <dsp:cNvSpPr/>
      </dsp:nvSpPr>
      <dsp:spPr>
        <a:xfrm>
          <a:off x="2958335" y="637668"/>
          <a:ext cx="689062" cy="689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C6F104-3AF8-4B0A-9D3A-6013FE2426D6}">
      <dsp:nvSpPr>
        <dsp:cNvPr id="0" name=""/>
        <dsp:cNvSpPr/>
      </dsp:nvSpPr>
      <dsp:spPr>
        <a:xfrm>
          <a:off x="2318491" y="1854074"/>
          <a:ext cx="19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cap="all"/>
          </a:pPr>
          <a:r>
            <a:rPr lang="en-US" sz="2700" b="1" kern="1200" dirty="0">
              <a:latin typeface="Calibri"/>
              <a:cs typeface="Calibri"/>
            </a:rPr>
            <a:t>Integrated</a:t>
          </a:r>
        </a:p>
      </dsp:txBody>
      <dsp:txXfrm>
        <a:off x="2318491" y="1854074"/>
        <a:ext cx="1968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5A383-9A72-44C1-B2B9-098C50F5773B}">
      <dsp:nvSpPr>
        <dsp:cNvPr id="0" name=""/>
        <dsp:cNvSpPr/>
      </dsp:nvSpPr>
      <dsp:spPr>
        <a:xfrm>
          <a:off x="389116" y="493298"/>
          <a:ext cx="1200937" cy="12009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F24613-74B1-454A-8FD8-B1DF551D3BBE}">
      <dsp:nvSpPr>
        <dsp:cNvPr id="0" name=""/>
        <dsp:cNvSpPr/>
      </dsp:nvSpPr>
      <dsp:spPr>
        <a:xfrm>
          <a:off x="645054" y="637669"/>
          <a:ext cx="689062" cy="689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3123BF-6067-4C0D-B4AD-C0DB616356CD}">
      <dsp:nvSpPr>
        <dsp:cNvPr id="0" name=""/>
        <dsp:cNvSpPr/>
      </dsp:nvSpPr>
      <dsp:spPr>
        <a:xfrm>
          <a:off x="5210" y="1854075"/>
          <a:ext cx="19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cap="all"/>
          </a:pPr>
          <a:r>
            <a:rPr lang="en-US" sz="2700" b="1" i="0" kern="1200" dirty="0">
              <a:latin typeface="Calibri"/>
              <a:ea typeface="Calibri"/>
              <a:cs typeface="Calibri"/>
            </a:rPr>
            <a:t>Open Access</a:t>
          </a:r>
        </a:p>
      </dsp:txBody>
      <dsp:txXfrm>
        <a:off x="5210" y="1854075"/>
        <a:ext cx="1968750" cy="720000"/>
      </dsp:txXfrm>
    </dsp:sp>
    <dsp:sp modelId="{7C1AA1BF-E30A-48EF-8863-73E71240060E}">
      <dsp:nvSpPr>
        <dsp:cNvPr id="0" name=""/>
        <dsp:cNvSpPr/>
      </dsp:nvSpPr>
      <dsp:spPr>
        <a:xfrm>
          <a:off x="2646290" y="429456"/>
          <a:ext cx="1200937" cy="120093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7A12BD-F1F0-486E-83C3-CF5E41719770}">
      <dsp:nvSpPr>
        <dsp:cNvPr id="0" name=""/>
        <dsp:cNvSpPr/>
      </dsp:nvSpPr>
      <dsp:spPr>
        <a:xfrm>
          <a:off x="2958335" y="637669"/>
          <a:ext cx="689062" cy="689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C6F104-3AF8-4B0A-9D3A-6013FE2426D6}">
      <dsp:nvSpPr>
        <dsp:cNvPr id="0" name=""/>
        <dsp:cNvSpPr/>
      </dsp:nvSpPr>
      <dsp:spPr>
        <a:xfrm>
          <a:off x="2318491" y="1854075"/>
          <a:ext cx="19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00150">
            <a:lnSpc>
              <a:spcPct val="100000"/>
            </a:lnSpc>
            <a:spcBef>
              <a:spcPct val="0"/>
            </a:spcBef>
            <a:spcAft>
              <a:spcPct val="35000"/>
            </a:spcAft>
            <a:buNone/>
            <a:defRPr cap="all"/>
          </a:pPr>
          <a:r>
            <a:rPr lang="en-US" sz="2700" b="1" kern="1200" dirty="0">
              <a:latin typeface="Calibri"/>
              <a:cs typeface="Calibri"/>
            </a:rPr>
            <a:t>Integrated</a:t>
          </a:r>
        </a:p>
      </dsp:txBody>
      <dsp:txXfrm>
        <a:off x="2318491" y="1854075"/>
        <a:ext cx="19687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C1BEF-D81C-4D31-9394-E4D4BFE604E7}" type="datetimeFigureOut">
              <a:rPr lang="en-US" smtClean="0"/>
              <a:t>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61624-2D31-4791-B026-317FFC2A614B}" type="slidenum">
              <a:rPr lang="en-US" smtClean="0"/>
              <a:t>‹#›</a:t>
            </a:fld>
            <a:endParaRPr lang="en-US"/>
          </a:p>
        </p:txBody>
      </p:sp>
    </p:spTree>
    <p:extLst>
      <p:ext uri="{BB962C8B-B14F-4D97-AF65-F5344CB8AC3E}">
        <p14:creationId xmlns:p14="http://schemas.microsoft.com/office/powerpoint/2010/main" val="877093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uml.idm.oclc.org/10.1080/01421590120036547"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i-org.uml.idm.oclc.org/10.1080/01421590120036547"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98FC541-C4C8-4C06-B9BF-414EDF7D2F12}" type="slidenum">
              <a:rPr lang="en-CA" smtClean="0"/>
              <a:t>1</a:t>
            </a:fld>
            <a:endParaRPr lang="en-CA"/>
          </a:p>
        </p:txBody>
      </p:sp>
    </p:spTree>
    <p:extLst>
      <p:ext uri="{BB962C8B-B14F-4D97-AF65-F5344CB8AC3E}">
        <p14:creationId xmlns:p14="http://schemas.microsoft.com/office/powerpoint/2010/main" val="318107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91377-1CF3-994F-9AA2-2B92A6D2A245}" type="slidenum">
              <a:rPr lang="en-US" smtClean="0"/>
              <a:t>32</a:t>
            </a:fld>
            <a:endParaRPr lang="en-US"/>
          </a:p>
        </p:txBody>
      </p:sp>
    </p:spTree>
    <p:extLst>
      <p:ext uri="{BB962C8B-B14F-4D97-AF65-F5344CB8AC3E}">
        <p14:creationId xmlns:p14="http://schemas.microsoft.com/office/powerpoint/2010/main" val="3048762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Introduction</a:t>
            </a:r>
          </a:p>
          <a:p>
            <a:pPr marL="228600" lvl="0" indent="-228600" defTabSz="914400">
              <a:spcBef>
                <a:spcPts val="1000"/>
              </a:spcBef>
              <a:spcAft>
                <a:spcPts val="0"/>
              </a:spcAft>
              <a:buClrTx/>
              <a:buSzTx/>
              <a:buFont typeface="Arial" panose="020B0604020202020204" pitchFamily="34" charset="0"/>
              <a:buChar char="•"/>
            </a:pPr>
            <a:r>
              <a:rPr lang="en-CA" dirty="0">
                <a:solidFill>
                  <a:prstClr val="black"/>
                </a:solidFill>
                <a:latin typeface="+mn-lt"/>
                <a:cs typeface="+mn-cs"/>
              </a:rPr>
              <a:t>IPE occurs when two or more professions learn together on an interactive basis to improve collaboration and quality care (Barr et al., 2005)</a:t>
            </a:r>
          </a:p>
          <a:p>
            <a:pPr marL="228600" lvl="0" indent="-228600" defTabSz="914400">
              <a:spcBef>
                <a:spcPts val="1000"/>
              </a:spcBef>
              <a:spcAft>
                <a:spcPts val="0"/>
              </a:spcAft>
              <a:buClrTx/>
              <a:buSzTx/>
              <a:buFont typeface="Arial" panose="020B0604020202020204" pitchFamily="34" charset="0"/>
              <a:buChar char="•"/>
            </a:pPr>
            <a:r>
              <a:rPr lang="en-CA" dirty="0">
                <a:solidFill>
                  <a:prstClr val="black"/>
                </a:solidFill>
                <a:latin typeface="+mn-lt"/>
                <a:cs typeface="+mn-cs"/>
              </a:rPr>
              <a:t>Growing body of evidence to support interprofessional education (IPE) in achieving IP collaboration (Reeves et al., 2016) </a:t>
            </a:r>
          </a:p>
          <a:p>
            <a:endParaRPr lang="en-CA" b="1" dirty="0"/>
          </a:p>
          <a:p>
            <a:endParaRPr lang="en-CA" dirty="0"/>
          </a:p>
          <a:p>
            <a:endParaRPr lang="en-CA" dirty="0"/>
          </a:p>
        </p:txBody>
      </p:sp>
      <p:sp>
        <p:nvSpPr>
          <p:cNvPr id="4" name="Slide Number Placeholder 3"/>
          <p:cNvSpPr>
            <a:spLocks noGrp="1"/>
          </p:cNvSpPr>
          <p:nvPr>
            <p:ph type="sldNum" sz="quarter" idx="10"/>
          </p:nvPr>
        </p:nvSpPr>
        <p:spPr/>
        <p:txBody>
          <a:bodyPr/>
          <a:lstStyle/>
          <a:p>
            <a:fld id="{9706D261-4ACC-5E49-97C5-9D8FD2D9A3AF}" type="slidenum">
              <a:rPr lang="en-US" smtClean="0"/>
              <a:t>35</a:t>
            </a:fld>
            <a:endParaRPr lang="en-US"/>
          </a:p>
        </p:txBody>
      </p:sp>
    </p:spTree>
    <p:extLst>
      <p:ext uri="{BB962C8B-B14F-4D97-AF65-F5344CB8AC3E}">
        <p14:creationId xmlns:p14="http://schemas.microsoft.com/office/powerpoint/2010/main" val="2203459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Introduction</a:t>
            </a:r>
          </a:p>
          <a:p>
            <a:pPr marL="228600" lvl="0" indent="-228600" defTabSz="914400">
              <a:spcBef>
                <a:spcPts val="1000"/>
              </a:spcBef>
              <a:spcAft>
                <a:spcPts val="0"/>
              </a:spcAft>
              <a:buClrTx/>
              <a:buSzTx/>
              <a:buFont typeface="Arial" panose="020B0604020202020204" pitchFamily="34" charset="0"/>
              <a:buChar char="•"/>
            </a:pPr>
            <a:r>
              <a:rPr lang="en-CA" dirty="0">
                <a:solidFill>
                  <a:prstClr val="black"/>
                </a:solidFill>
                <a:latin typeface="+mn-lt"/>
                <a:cs typeface="+mn-cs"/>
              </a:rPr>
              <a:t>IPE occurs when two or more professions learn together on an interactive basis to improve collaboration and quality care (Barr et al., 2005)</a:t>
            </a:r>
          </a:p>
          <a:p>
            <a:pPr marL="228600" lvl="0" indent="-228600" defTabSz="914400">
              <a:spcBef>
                <a:spcPts val="1000"/>
              </a:spcBef>
              <a:spcAft>
                <a:spcPts val="0"/>
              </a:spcAft>
              <a:buClrTx/>
              <a:buSzTx/>
              <a:buFont typeface="Arial" panose="020B0604020202020204" pitchFamily="34" charset="0"/>
              <a:buChar char="•"/>
            </a:pPr>
            <a:r>
              <a:rPr lang="en-CA" dirty="0">
                <a:solidFill>
                  <a:prstClr val="black"/>
                </a:solidFill>
                <a:latin typeface="+mn-lt"/>
                <a:cs typeface="+mn-cs"/>
              </a:rPr>
              <a:t>Growing body of evidence to support interprofessional education (IPE) in achieving IP collaboration (Reeves et al., 2016) </a:t>
            </a:r>
          </a:p>
          <a:p>
            <a:endParaRPr lang="en-CA" b="1" dirty="0"/>
          </a:p>
          <a:p>
            <a:endParaRPr lang="en-CA" dirty="0"/>
          </a:p>
          <a:p>
            <a:endParaRPr lang="en-CA" dirty="0"/>
          </a:p>
        </p:txBody>
      </p:sp>
      <p:sp>
        <p:nvSpPr>
          <p:cNvPr id="4" name="Slide Number Placeholder 3"/>
          <p:cNvSpPr>
            <a:spLocks noGrp="1"/>
          </p:cNvSpPr>
          <p:nvPr>
            <p:ph type="sldNum" sz="quarter" idx="10"/>
          </p:nvPr>
        </p:nvSpPr>
        <p:spPr/>
        <p:txBody>
          <a:bodyPr/>
          <a:lstStyle/>
          <a:p>
            <a:fld id="{9706D261-4ACC-5E49-97C5-9D8FD2D9A3AF}" type="slidenum">
              <a:rPr lang="en-US" smtClean="0"/>
              <a:t>36</a:t>
            </a:fld>
            <a:endParaRPr lang="en-US"/>
          </a:p>
        </p:txBody>
      </p:sp>
    </p:spTree>
    <p:extLst>
      <p:ext uri="{BB962C8B-B14F-4D97-AF65-F5344CB8AC3E}">
        <p14:creationId xmlns:p14="http://schemas.microsoft.com/office/powerpoint/2010/main" val="1396448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E741CE3-7E64-E649-81A8-F8D4E7077734}"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215017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a:p>
            <a:endParaRPr lang="en-CA" dirty="0"/>
          </a:p>
          <a:p>
            <a:endParaRPr lang="en-CA" dirty="0"/>
          </a:p>
        </p:txBody>
      </p:sp>
      <p:sp>
        <p:nvSpPr>
          <p:cNvPr id="4" name="Slide Number Placeholder 3"/>
          <p:cNvSpPr>
            <a:spLocks noGrp="1"/>
          </p:cNvSpPr>
          <p:nvPr>
            <p:ph type="sldNum" sz="quarter" idx="10"/>
          </p:nvPr>
        </p:nvSpPr>
        <p:spPr/>
        <p:txBody>
          <a:bodyPr/>
          <a:lstStyle/>
          <a:p>
            <a:fld id="{9706D261-4ACC-5E49-97C5-9D8FD2D9A3AF}" type="slidenum">
              <a:rPr lang="en-US" smtClean="0"/>
              <a:t>38</a:t>
            </a:fld>
            <a:endParaRPr lang="en-US"/>
          </a:p>
        </p:txBody>
      </p:sp>
    </p:spTree>
    <p:extLst>
      <p:ext uri="{BB962C8B-B14F-4D97-AF65-F5344CB8AC3E}">
        <p14:creationId xmlns:p14="http://schemas.microsoft.com/office/powerpoint/2010/main" val="1500640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dirty="0"/>
          </a:p>
          <a:p>
            <a:endParaRPr lang="en-CA" dirty="0"/>
          </a:p>
          <a:p>
            <a:endParaRPr lang="en-CA" dirty="0"/>
          </a:p>
        </p:txBody>
      </p:sp>
      <p:sp>
        <p:nvSpPr>
          <p:cNvPr id="4" name="Slide Number Placeholder 3"/>
          <p:cNvSpPr>
            <a:spLocks noGrp="1"/>
          </p:cNvSpPr>
          <p:nvPr>
            <p:ph type="sldNum" sz="quarter" idx="10"/>
          </p:nvPr>
        </p:nvSpPr>
        <p:spPr/>
        <p:txBody>
          <a:bodyPr/>
          <a:lstStyle/>
          <a:p>
            <a:fld id="{9706D261-4ACC-5E49-97C5-9D8FD2D9A3AF}" type="slidenum">
              <a:rPr lang="en-US" smtClean="0"/>
              <a:t>39</a:t>
            </a:fld>
            <a:endParaRPr lang="en-US"/>
          </a:p>
        </p:txBody>
      </p:sp>
    </p:spTree>
    <p:extLst>
      <p:ext uri="{BB962C8B-B14F-4D97-AF65-F5344CB8AC3E}">
        <p14:creationId xmlns:p14="http://schemas.microsoft.com/office/powerpoint/2010/main" val="4103439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FEBAE3-F61D-46A2-B4FD-ED0FD3D26D64}"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8967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41CE3-7E64-E649-81A8-F8D4E7077734}"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680808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picture and the details</a:t>
            </a:r>
            <a:r>
              <a:rPr lang="en-US" baseline="0" dirty="0"/>
              <a:t> within…learning outcomes and learning objectives mapped across the two years…THIS BEING foundational and specific to the OIPC delivered learning activities/experiences.  </a:t>
            </a:r>
          </a:p>
          <a:p>
            <a:endParaRPr lang="en-US" baseline="0" dirty="0"/>
          </a:p>
          <a:p>
            <a:r>
              <a:rPr lang="en-US" baseline="0" dirty="0"/>
              <a:t>Still, needed to see how these were seen across the program and HP competencies and or standards—hence, the accreditation IPE mapping project based on the CIHC competencies across the RFHS 9 (10) programs.</a:t>
            </a:r>
            <a:endParaRPr lang="en-US" dirty="0"/>
          </a:p>
        </p:txBody>
      </p:sp>
      <p:sp>
        <p:nvSpPr>
          <p:cNvPr id="4" name="Slide Number Placeholder 3"/>
          <p:cNvSpPr>
            <a:spLocks noGrp="1"/>
          </p:cNvSpPr>
          <p:nvPr>
            <p:ph type="sldNum" sz="quarter" idx="10"/>
          </p:nvPr>
        </p:nvSpPr>
        <p:spPr/>
        <p:txBody>
          <a:bodyPr/>
          <a:lstStyle/>
          <a:p>
            <a:fld id="{398FC541-C4C8-4C06-B9BF-414EDF7D2F12}" type="slidenum">
              <a:rPr lang="en-CA" smtClean="0"/>
              <a:t>43</a:t>
            </a:fld>
            <a:endParaRPr lang="en-CA"/>
          </a:p>
        </p:txBody>
      </p:sp>
    </p:spTree>
    <p:extLst>
      <p:ext uri="{BB962C8B-B14F-4D97-AF65-F5344CB8AC3E}">
        <p14:creationId xmlns:p14="http://schemas.microsoft.com/office/powerpoint/2010/main" val="2775354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98FC541-C4C8-4C06-B9BF-414EDF7D2F12}" type="slidenum">
              <a:rPr lang="en-CA" smtClean="0"/>
              <a:t>47</a:t>
            </a:fld>
            <a:endParaRPr lang="en-CA"/>
          </a:p>
        </p:txBody>
      </p:sp>
    </p:spTree>
    <p:extLst>
      <p:ext uri="{BB962C8B-B14F-4D97-AF65-F5344CB8AC3E}">
        <p14:creationId xmlns:p14="http://schemas.microsoft.com/office/powerpoint/2010/main" val="138019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Session Description: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Curriculum maps provide representation of all parts of a curriculum pathway (Joyner, 2016). Such maps can facilitate alignment between the operational and the planned curriculum and can make transparent what, how and when it is taught and how the content is assessed (Plaza et al. 2007; Harden, 2001). A curriculum map that is pragmatic and collaborative in its development and implementation is an effective strategy to iteratively evaluate and evolve existing curriculum. Furthermore, curriculum mapping can be utilized for efficient and effective reporting on interprofessional education (IPE) activities as part of accreditation requirements for health professional education programs. This interactive presentation will present two examples of “living” curriculum mapping processes from two Canadian educational institutions, one university and one college, to spark discussion and reflection amongst participants. Participants will be invited to share their own experiences with IPE curriculum mapping.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Learning Objectives:</a:t>
            </a:r>
          </a:p>
          <a:p>
            <a:pPr marL="0" indent="0">
              <a:buNone/>
            </a:pPr>
            <a:r>
              <a:rPr lang="en-CA" sz="1200" dirty="0"/>
              <a:t>By the end of this session, participants will be able to:</a:t>
            </a:r>
          </a:p>
          <a:p>
            <a:pPr marL="342900" lvl="0" indent="-342900">
              <a:buFont typeface="+mj-lt"/>
              <a:buAutoNum type="arabicPeriod"/>
            </a:pPr>
            <a:r>
              <a:rPr lang="en-CA" sz="1200" dirty="0"/>
              <a:t>Explore the benefits of engaging in IPE curriculum mapping; </a:t>
            </a:r>
          </a:p>
          <a:p>
            <a:pPr marL="342900" lvl="0" indent="-342900">
              <a:buFont typeface="+mj-lt"/>
              <a:buAutoNum type="arabicPeriod"/>
            </a:pPr>
            <a:r>
              <a:rPr lang="en-CA" sz="1200" dirty="0"/>
              <a:t>Discuss methods for IPE curriculum mapping;</a:t>
            </a:r>
          </a:p>
          <a:p>
            <a:pPr marL="342900" lvl="0" indent="-342900">
              <a:buFont typeface="+mj-lt"/>
              <a:buAutoNum type="arabicPeriod"/>
            </a:pPr>
            <a:r>
              <a:rPr lang="en-CA" sz="1200" dirty="0"/>
              <a:t>Reflect on the application of IPE curriculum mapping to their own context.</a:t>
            </a:r>
          </a:p>
          <a:p>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References:</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Harden, R.M. (2001) AMEE Guide No. 21: Curriculum mapping: a tool for transparent and authentic teaching and learning, </a:t>
            </a:r>
            <a:r>
              <a:rPr lang="en-CA" sz="1200" i="1" kern="1200" dirty="0">
                <a:solidFill>
                  <a:schemeClr val="tx1"/>
                </a:solidFill>
                <a:effectLst/>
                <a:latin typeface="+mn-lt"/>
                <a:ea typeface="+mn-ea"/>
                <a:cs typeface="+mn-cs"/>
              </a:rPr>
              <a:t>Medical Teacher</a:t>
            </a:r>
            <a:r>
              <a:rPr lang="en-CA" sz="1200" kern="1200" dirty="0">
                <a:solidFill>
                  <a:schemeClr val="tx1"/>
                </a:solidFill>
                <a:effectLst/>
                <a:latin typeface="+mn-lt"/>
                <a:ea typeface="+mn-ea"/>
                <a:cs typeface="+mn-cs"/>
              </a:rPr>
              <a:t> 23(2): 123-137 </a:t>
            </a:r>
            <a:r>
              <a:rPr lang="en-CA" sz="1200" kern="1200" dirty="0" err="1">
                <a:solidFill>
                  <a:schemeClr val="tx1"/>
                </a:solidFill>
                <a:effectLst/>
                <a:latin typeface="+mn-lt"/>
                <a:ea typeface="+mn-ea"/>
                <a:cs typeface="+mn-cs"/>
              </a:rPr>
              <a:t>doi</a:t>
            </a:r>
            <a:r>
              <a:rPr lang="en-CA" sz="1200" kern="1200" dirty="0">
                <a:solidFill>
                  <a:schemeClr val="tx1"/>
                </a:solidFill>
                <a:effectLst/>
                <a:latin typeface="+mn-lt"/>
                <a:ea typeface="+mn-ea"/>
                <a:cs typeface="+mn-cs"/>
              </a:rPr>
              <a:t>: </a:t>
            </a:r>
            <a:r>
              <a:rPr lang="en-CA" sz="1200" u="sng" kern="1200" dirty="0">
                <a:solidFill>
                  <a:schemeClr val="tx1"/>
                </a:solidFill>
                <a:effectLst/>
                <a:latin typeface="+mn-lt"/>
                <a:ea typeface="+mn-ea"/>
                <a:cs typeface="+mn-cs"/>
                <a:hlinkClick r:id="rId3"/>
              </a:rPr>
              <a:t>10.1080/01421590120036547</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Joyner, H.S. (2016). Curriculum Mapping: A Method to Assess and Refine Undergraduate Degree Programs. </a:t>
            </a:r>
            <a:r>
              <a:rPr lang="en-CA" sz="1200" i="1" kern="1200" dirty="0">
                <a:solidFill>
                  <a:schemeClr val="tx1"/>
                </a:solidFill>
                <a:effectLst/>
                <a:latin typeface="+mn-lt"/>
                <a:ea typeface="+mn-ea"/>
                <a:cs typeface="+mn-cs"/>
              </a:rPr>
              <a:t>Journal of Food Sciences Education 15</a:t>
            </a:r>
            <a:r>
              <a:rPr lang="en-CA" sz="1200" kern="1200" dirty="0">
                <a:solidFill>
                  <a:schemeClr val="tx1"/>
                </a:solidFill>
                <a:effectLst/>
                <a:latin typeface="+mn-lt"/>
                <a:ea typeface="+mn-ea"/>
                <a:cs typeface="+mn-cs"/>
              </a:rPr>
              <a:t>(3): 83-100.</a:t>
            </a:r>
          </a:p>
          <a:p>
            <a:r>
              <a:rPr lang="en-CA" sz="1200" kern="1200" dirty="0">
                <a:solidFill>
                  <a:schemeClr val="tx1"/>
                </a:solidFill>
                <a:effectLst/>
                <a:latin typeface="+mn-lt"/>
                <a:ea typeface="+mn-ea"/>
                <a:cs typeface="+mn-cs"/>
              </a:rPr>
              <a:t>Plaza, D. (2007). Curriculum Mapping in Program Assessment and Evaluation. </a:t>
            </a:r>
            <a:r>
              <a:rPr lang="en-CA" sz="1200" i="1" kern="1200" dirty="0">
                <a:solidFill>
                  <a:schemeClr val="tx1"/>
                </a:solidFill>
                <a:effectLst/>
                <a:latin typeface="+mn-lt"/>
                <a:ea typeface="+mn-ea"/>
                <a:cs typeface="+mn-cs"/>
              </a:rPr>
              <a:t>American Journal of Pharmaceutical Education 71</a:t>
            </a:r>
            <a:r>
              <a:rPr lang="en-CA" sz="1200" kern="1200" dirty="0">
                <a:solidFill>
                  <a:schemeClr val="tx1"/>
                </a:solidFill>
                <a:effectLst/>
                <a:latin typeface="+mn-lt"/>
                <a:ea typeface="+mn-ea"/>
                <a:cs typeface="+mn-cs"/>
              </a:rPr>
              <a:t>(2): 20–20, doi:10.5688/aj710220.</a:t>
            </a:r>
          </a:p>
          <a:p>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It can contribute to accreditation processes in a meaningful, authentic, and responsive way while facilitating communication processes and reducing duplication of work efforts. It can also provide a valuable resource for collaborating on shared curriculum across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development of an iterative “living” curriculum mapping process demonstrates the benefits of collaborating on the delivery and evaluation of a shared curriculum across health professional programs. L</a:t>
            </a:r>
            <a:r>
              <a:rPr lang="en-CA" sz="1200" kern="1200" dirty="0">
                <a:solidFill>
                  <a:schemeClr val="tx1"/>
                </a:solidFill>
                <a:effectLst/>
                <a:latin typeface="+mn-lt"/>
                <a:ea typeface="+mn-ea"/>
                <a:cs typeface="+mn-cs"/>
              </a:rPr>
              <a:t>earning objectives, strategies and domains, competency targets, educational outcomes, assessments, evaluation, and accreditation standards are tracked in t</a:t>
            </a:r>
            <a:r>
              <a:rPr lang="en-US" sz="1200" kern="1200" dirty="0">
                <a:solidFill>
                  <a:schemeClr val="tx1"/>
                </a:solidFill>
                <a:effectLst/>
                <a:latin typeface="+mn-lt"/>
                <a:ea typeface="+mn-ea"/>
                <a:cs typeface="+mn-cs"/>
              </a:rPr>
              <a:t>his innovative user-friendly method that is transferrable to other complex longitudinal curricula shared across curricula.</a:t>
            </a:r>
          </a:p>
          <a:p>
            <a:endParaRPr lang="en-CA" sz="1200" kern="1200" dirty="0">
              <a:solidFill>
                <a:schemeClr val="tx1"/>
              </a:solidFill>
              <a:effectLst/>
              <a:latin typeface="+mn-lt"/>
              <a:ea typeface="+mn-ea"/>
              <a:cs typeface="+mn-cs"/>
            </a:endParaRPr>
          </a:p>
          <a:p>
            <a:endParaRPr lang="en-CA" b="1" dirty="0"/>
          </a:p>
          <a:p>
            <a:endParaRPr lang="en-CA" dirty="0"/>
          </a:p>
          <a:p>
            <a:endParaRPr lang="en-CA" dirty="0"/>
          </a:p>
        </p:txBody>
      </p:sp>
      <p:sp>
        <p:nvSpPr>
          <p:cNvPr id="4" name="Slide Number Placeholder 3"/>
          <p:cNvSpPr>
            <a:spLocks noGrp="1"/>
          </p:cNvSpPr>
          <p:nvPr>
            <p:ph type="sldNum" sz="quarter" idx="10"/>
          </p:nvPr>
        </p:nvSpPr>
        <p:spPr/>
        <p:txBody>
          <a:bodyPr/>
          <a:lstStyle/>
          <a:p>
            <a:fld id="{9706D261-4ACC-5E49-97C5-9D8FD2D9A3AF}" type="slidenum">
              <a:rPr lang="en-US" smtClean="0"/>
              <a:t>2</a:t>
            </a:fld>
            <a:endParaRPr lang="en-US"/>
          </a:p>
        </p:txBody>
      </p:sp>
    </p:spTree>
    <p:extLst>
      <p:ext uri="{BB962C8B-B14F-4D97-AF65-F5344CB8AC3E}">
        <p14:creationId xmlns:p14="http://schemas.microsoft.com/office/powerpoint/2010/main" val="404191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 Charles, L. Bainbridge, J. Gilbert. </a:t>
            </a:r>
            <a:r>
              <a:rPr lang="en-US" sz="1200" b="1" i="0" kern="1200" dirty="0">
                <a:solidFill>
                  <a:schemeClr val="tx1"/>
                </a:solidFill>
                <a:effectLst/>
                <a:latin typeface="+mn-lt"/>
                <a:ea typeface="+mn-ea"/>
                <a:cs typeface="+mn-cs"/>
              </a:rPr>
              <a:t>The University of British Columbia model of interprofessional education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 </a:t>
            </a:r>
            <a:r>
              <a:rPr lang="en-US" sz="1200" b="0" i="0" kern="1200" dirty="0" err="1">
                <a:solidFill>
                  <a:schemeClr val="tx1"/>
                </a:solidFill>
                <a:effectLst/>
                <a:latin typeface="+mn-lt"/>
                <a:ea typeface="+mn-ea"/>
                <a:cs typeface="+mn-cs"/>
              </a:rPr>
              <a:t>Interprof</a:t>
            </a:r>
            <a:r>
              <a:rPr lang="en-US" sz="1200" b="0" i="0" kern="1200" dirty="0">
                <a:solidFill>
                  <a:schemeClr val="tx1"/>
                </a:solidFill>
                <a:effectLst/>
                <a:latin typeface="+mn-lt"/>
                <a:ea typeface="+mn-ea"/>
                <a:cs typeface="+mn-cs"/>
              </a:rPr>
              <a:t> Care, 24 (1) (2010), pp. 9-18</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Barr, Hugh &amp; </a:t>
            </a:r>
            <a:r>
              <a:rPr lang="en-US" sz="1200" dirty="0" err="1">
                <a:latin typeface="Arial" panose="020B0604020202020204" pitchFamily="34" charset="0"/>
                <a:cs typeface="Arial" panose="020B0604020202020204" pitchFamily="34" charset="0"/>
              </a:rPr>
              <a:t>Freeth</a:t>
            </a:r>
            <a:r>
              <a:rPr lang="en-US" sz="1200" dirty="0">
                <a:latin typeface="Arial" panose="020B0604020202020204" pitchFamily="34" charset="0"/>
                <a:cs typeface="Arial" panose="020B0604020202020204" pitchFamily="34" charset="0"/>
              </a:rPr>
              <a:t>, D &amp; </a:t>
            </a:r>
            <a:r>
              <a:rPr lang="en-US" sz="1200" dirty="0" err="1">
                <a:latin typeface="Arial" panose="020B0604020202020204" pitchFamily="34" charset="0"/>
                <a:cs typeface="Arial" panose="020B0604020202020204" pitchFamily="34" charset="0"/>
              </a:rPr>
              <a:t>Hammick</a:t>
            </a:r>
            <a:r>
              <a:rPr lang="en-US" sz="1200" dirty="0">
                <a:latin typeface="Arial" panose="020B0604020202020204" pitchFamily="34" charset="0"/>
                <a:cs typeface="Arial" panose="020B0604020202020204" pitchFamily="34" charset="0"/>
              </a:rPr>
              <a:t>, M &amp; Koppel, I &amp; Reeves, Scott. (2000). </a:t>
            </a:r>
            <a:r>
              <a:rPr lang="en-US" sz="1200" i="1" dirty="0">
                <a:latin typeface="Arial" panose="020B0604020202020204" pitchFamily="34" charset="0"/>
                <a:cs typeface="Arial" panose="020B0604020202020204" pitchFamily="34" charset="0"/>
              </a:rPr>
              <a:t>Evaluations of interprofessional education A United Kingdom review for health and social care</a:t>
            </a:r>
            <a:r>
              <a:rPr lang="en-US" sz="1200" dirty="0">
                <a:latin typeface="Arial" panose="020B0604020202020204" pitchFamily="34" charset="0"/>
                <a:cs typeface="Arial" panose="020B0604020202020204" pitchFamily="34" charset="0"/>
              </a:rPr>
              <a:t>. Centre for the Advancement of Interprofessional Education: 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398FC541-C4C8-4C06-B9BF-414EDF7D2F12}" type="slidenum">
              <a:rPr lang="en-CA" smtClean="0"/>
              <a:t>48</a:t>
            </a:fld>
            <a:endParaRPr lang="en-CA"/>
          </a:p>
        </p:txBody>
      </p:sp>
    </p:spTree>
    <p:extLst>
      <p:ext uri="{BB962C8B-B14F-4D97-AF65-F5344CB8AC3E}">
        <p14:creationId xmlns:p14="http://schemas.microsoft.com/office/powerpoint/2010/main" val="1565810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Bloom, B. S.; </a:t>
            </a:r>
            <a:r>
              <a:rPr lang="en-US" sz="1200" b="0" i="0" kern="1200" dirty="0" err="1">
                <a:solidFill>
                  <a:schemeClr val="tx1"/>
                </a:solidFill>
                <a:effectLst/>
                <a:latin typeface="+mn-lt"/>
                <a:ea typeface="+mn-ea"/>
                <a:cs typeface="+mn-cs"/>
              </a:rPr>
              <a:t>Engelhart</a:t>
            </a:r>
            <a:r>
              <a:rPr lang="en-US" sz="1200" b="0" i="0" kern="1200" dirty="0">
                <a:solidFill>
                  <a:schemeClr val="tx1"/>
                </a:solidFill>
                <a:effectLst/>
                <a:latin typeface="+mn-lt"/>
                <a:ea typeface="+mn-ea"/>
                <a:cs typeface="+mn-cs"/>
              </a:rPr>
              <a:t>, M. D.; </a:t>
            </a:r>
            <a:r>
              <a:rPr lang="en-US" sz="1200" b="0" i="0" kern="1200" dirty="0" err="1">
                <a:solidFill>
                  <a:schemeClr val="tx1"/>
                </a:solidFill>
                <a:effectLst/>
                <a:latin typeface="+mn-lt"/>
                <a:ea typeface="+mn-ea"/>
                <a:cs typeface="+mn-cs"/>
              </a:rPr>
              <a:t>Furst</a:t>
            </a:r>
            <a:r>
              <a:rPr lang="en-US" sz="1200" b="0" i="0" kern="1200" dirty="0">
                <a:solidFill>
                  <a:schemeClr val="tx1"/>
                </a:solidFill>
                <a:effectLst/>
                <a:latin typeface="+mn-lt"/>
                <a:ea typeface="+mn-ea"/>
                <a:cs typeface="+mn-cs"/>
              </a:rPr>
              <a:t>, E. J.; Hill, W. H.; </a:t>
            </a:r>
            <a:r>
              <a:rPr lang="en-US" sz="1200" b="0" i="0" kern="1200" dirty="0" err="1">
                <a:solidFill>
                  <a:schemeClr val="tx1"/>
                </a:solidFill>
                <a:effectLst/>
                <a:latin typeface="+mn-lt"/>
                <a:ea typeface="+mn-ea"/>
                <a:cs typeface="+mn-cs"/>
              </a:rPr>
              <a:t>Krathwohl</a:t>
            </a:r>
            <a:r>
              <a:rPr lang="en-US" sz="1200" b="0" i="0" kern="1200" dirty="0">
                <a:solidFill>
                  <a:schemeClr val="tx1"/>
                </a:solidFill>
                <a:effectLst/>
                <a:latin typeface="+mn-lt"/>
                <a:ea typeface="+mn-ea"/>
                <a:cs typeface="+mn-cs"/>
              </a:rPr>
              <a:t>, D. R. (1956). </a:t>
            </a:r>
            <a:r>
              <a:rPr lang="en-US" sz="1200" b="0" i="1" kern="1200" dirty="0">
                <a:solidFill>
                  <a:schemeClr val="tx1"/>
                </a:solidFill>
                <a:effectLst/>
                <a:latin typeface="+mn-lt"/>
                <a:ea typeface="+mn-ea"/>
                <a:cs typeface="+mn-cs"/>
              </a:rPr>
              <a:t>Taxonomy of educational objectives: The classification of educational goals</a:t>
            </a:r>
            <a:r>
              <a:rPr lang="en-US" sz="1200" b="0" i="0" kern="1200" dirty="0">
                <a:solidFill>
                  <a:schemeClr val="tx1"/>
                </a:solidFill>
                <a:effectLst/>
                <a:latin typeface="+mn-lt"/>
                <a:ea typeface="+mn-ea"/>
                <a:cs typeface="+mn-cs"/>
              </a:rPr>
              <a:t>. Handbook I: Cognitive domain. New York: David McKay Company.</a:t>
            </a:r>
            <a:endParaRPr lang="en-CA" dirty="0"/>
          </a:p>
        </p:txBody>
      </p:sp>
      <p:sp>
        <p:nvSpPr>
          <p:cNvPr id="4" name="Slide Number Placeholder 3"/>
          <p:cNvSpPr>
            <a:spLocks noGrp="1"/>
          </p:cNvSpPr>
          <p:nvPr>
            <p:ph type="sldNum" sz="quarter" idx="10"/>
          </p:nvPr>
        </p:nvSpPr>
        <p:spPr/>
        <p:txBody>
          <a:bodyPr/>
          <a:lstStyle/>
          <a:p>
            <a:fld id="{398FC541-C4C8-4C06-B9BF-414EDF7D2F12}" type="slidenum">
              <a:rPr lang="en-CA" smtClean="0"/>
              <a:t>49</a:t>
            </a:fld>
            <a:endParaRPr lang="en-CA"/>
          </a:p>
        </p:txBody>
      </p:sp>
    </p:spTree>
    <p:extLst>
      <p:ext uri="{BB962C8B-B14F-4D97-AF65-F5344CB8AC3E}">
        <p14:creationId xmlns:p14="http://schemas.microsoft.com/office/powerpoint/2010/main" val="1894774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Read-me page</a:t>
            </a:r>
            <a:endParaRPr lang="en-CA" dirty="0"/>
          </a:p>
        </p:txBody>
      </p:sp>
      <p:sp>
        <p:nvSpPr>
          <p:cNvPr id="4" name="Slide Number Placeholder 3"/>
          <p:cNvSpPr>
            <a:spLocks noGrp="1"/>
          </p:cNvSpPr>
          <p:nvPr>
            <p:ph type="sldNum" sz="quarter" idx="10"/>
          </p:nvPr>
        </p:nvSpPr>
        <p:spPr/>
        <p:txBody>
          <a:bodyPr/>
          <a:lstStyle/>
          <a:p>
            <a:fld id="{398FC541-C4C8-4C06-B9BF-414EDF7D2F12}" type="slidenum">
              <a:rPr lang="en-CA" smtClean="0"/>
              <a:t>50</a:t>
            </a:fld>
            <a:endParaRPr lang="en-CA"/>
          </a:p>
        </p:txBody>
      </p:sp>
    </p:spTree>
    <p:extLst>
      <p:ext uri="{BB962C8B-B14F-4D97-AF65-F5344CB8AC3E}">
        <p14:creationId xmlns:p14="http://schemas.microsoft.com/office/powerpoint/2010/main" val="3556211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Read-me page</a:t>
            </a:r>
            <a:endParaRPr lang="en-CA" dirty="0"/>
          </a:p>
        </p:txBody>
      </p:sp>
      <p:sp>
        <p:nvSpPr>
          <p:cNvPr id="4" name="Slide Number Placeholder 3"/>
          <p:cNvSpPr>
            <a:spLocks noGrp="1"/>
          </p:cNvSpPr>
          <p:nvPr>
            <p:ph type="sldNum" sz="quarter" idx="10"/>
          </p:nvPr>
        </p:nvSpPr>
        <p:spPr/>
        <p:txBody>
          <a:bodyPr/>
          <a:lstStyle/>
          <a:p>
            <a:fld id="{398FC541-C4C8-4C06-B9BF-414EDF7D2F12}" type="slidenum">
              <a:rPr lang="en-CA" smtClean="0"/>
              <a:t>51</a:t>
            </a:fld>
            <a:endParaRPr lang="en-CA"/>
          </a:p>
        </p:txBody>
      </p:sp>
    </p:spTree>
    <p:extLst>
      <p:ext uri="{BB962C8B-B14F-4D97-AF65-F5344CB8AC3E}">
        <p14:creationId xmlns:p14="http://schemas.microsoft.com/office/powerpoint/2010/main" val="3850447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Read-me page</a:t>
            </a:r>
            <a:endParaRPr lang="en-CA" dirty="0"/>
          </a:p>
        </p:txBody>
      </p:sp>
      <p:sp>
        <p:nvSpPr>
          <p:cNvPr id="4" name="Slide Number Placeholder 3"/>
          <p:cNvSpPr>
            <a:spLocks noGrp="1"/>
          </p:cNvSpPr>
          <p:nvPr>
            <p:ph type="sldNum" sz="quarter" idx="10"/>
          </p:nvPr>
        </p:nvSpPr>
        <p:spPr/>
        <p:txBody>
          <a:bodyPr/>
          <a:lstStyle/>
          <a:p>
            <a:fld id="{398FC541-C4C8-4C06-B9BF-414EDF7D2F12}" type="slidenum">
              <a:rPr lang="en-CA" smtClean="0"/>
              <a:t>52</a:t>
            </a:fld>
            <a:endParaRPr lang="en-CA"/>
          </a:p>
        </p:txBody>
      </p:sp>
    </p:spTree>
    <p:extLst>
      <p:ext uri="{BB962C8B-B14F-4D97-AF65-F5344CB8AC3E}">
        <p14:creationId xmlns:p14="http://schemas.microsoft.com/office/powerpoint/2010/main" val="3453423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Read-me page</a:t>
            </a:r>
            <a:endParaRPr lang="en-CA" dirty="0"/>
          </a:p>
        </p:txBody>
      </p:sp>
      <p:sp>
        <p:nvSpPr>
          <p:cNvPr id="4" name="Slide Number Placeholder 3"/>
          <p:cNvSpPr>
            <a:spLocks noGrp="1"/>
          </p:cNvSpPr>
          <p:nvPr>
            <p:ph type="sldNum" sz="quarter" idx="10"/>
          </p:nvPr>
        </p:nvSpPr>
        <p:spPr/>
        <p:txBody>
          <a:bodyPr/>
          <a:lstStyle/>
          <a:p>
            <a:fld id="{398FC541-C4C8-4C06-B9BF-414EDF7D2F12}" type="slidenum">
              <a:rPr lang="en-CA" smtClean="0"/>
              <a:t>53</a:t>
            </a:fld>
            <a:endParaRPr lang="en-CA"/>
          </a:p>
        </p:txBody>
      </p:sp>
    </p:spTree>
    <p:extLst>
      <p:ext uri="{BB962C8B-B14F-4D97-AF65-F5344CB8AC3E}">
        <p14:creationId xmlns:p14="http://schemas.microsoft.com/office/powerpoint/2010/main" val="2176078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Read-me page</a:t>
            </a:r>
            <a:endParaRPr lang="en-CA" dirty="0"/>
          </a:p>
        </p:txBody>
      </p:sp>
      <p:sp>
        <p:nvSpPr>
          <p:cNvPr id="4" name="Slide Number Placeholder 3"/>
          <p:cNvSpPr>
            <a:spLocks noGrp="1"/>
          </p:cNvSpPr>
          <p:nvPr>
            <p:ph type="sldNum" sz="quarter" idx="10"/>
          </p:nvPr>
        </p:nvSpPr>
        <p:spPr/>
        <p:txBody>
          <a:bodyPr/>
          <a:lstStyle/>
          <a:p>
            <a:fld id="{398FC541-C4C8-4C06-B9BF-414EDF7D2F12}" type="slidenum">
              <a:rPr lang="en-CA" smtClean="0"/>
              <a:t>54</a:t>
            </a:fld>
            <a:endParaRPr lang="en-CA"/>
          </a:p>
        </p:txBody>
      </p:sp>
    </p:spTree>
    <p:extLst>
      <p:ext uri="{BB962C8B-B14F-4D97-AF65-F5344CB8AC3E}">
        <p14:creationId xmlns:p14="http://schemas.microsoft.com/office/powerpoint/2010/main" val="1155125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Read-me page</a:t>
            </a:r>
            <a:endParaRPr lang="en-CA" dirty="0"/>
          </a:p>
        </p:txBody>
      </p:sp>
      <p:sp>
        <p:nvSpPr>
          <p:cNvPr id="4" name="Slide Number Placeholder 3"/>
          <p:cNvSpPr>
            <a:spLocks noGrp="1"/>
          </p:cNvSpPr>
          <p:nvPr>
            <p:ph type="sldNum" sz="quarter" idx="10"/>
          </p:nvPr>
        </p:nvSpPr>
        <p:spPr/>
        <p:txBody>
          <a:bodyPr/>
          <a:lstStyle/>
          <a:p>
            <a:fld id="{398FC541-C4C8-4C06-B9BF-414EDF7D2F12}" type="slidenum">
              <a:rPr lang="en-CA" smtClean="0"/>
              <a:t>55</a:t>
            </a:fld>
            <a:endParaRPr lang="en-CA"/>
          </a:p>
        </p:txBody>
      </p:sp>
    </p:spTree>
    <p:extLst>
      <p:ext uri="{BB962C8B-B14F-4D97-AF65-F5344CB8AC3E}">
        <p14:creationId xmlns:p14="http://schemas.microsoft.com/office/powerpoint/2010/main" val="2674786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Session Content:</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Interprofessional education (IPE) is a requirement for accreditation for all health professional education programs. During the course of every accreditation cycle, educators are asked to submit a report on the IPE activities undertaken in their unit or program of study. The Office of Interprofessional Collaboration at this Canadian university provides the foundational activities of IPE for each of nine units, including dentistry, dental hygiene, medicine, nursing, occupational therapy, pharmacy, physical therapy, physician assistant program, and respiratory therapy. This session of particular interest to educators, will include an exemplar of a curriculum mapping method, demonstrating how MS Excel can be used as a readily accessible platform through which to map curriculum based on learning objectives, learning strategies and domains, competency targets, educational outcomes, assessments, evaluation, and accreditation standards. Workshop participants will be given the opportunity to apply the framework to an example from their own physiotherapy education curriculum.</a:t>
            </a:r>
          </a:p>
          <a:p>
            <a:r>
              <a:rPr lang="en-CA" sz="1200" b="1" kern="1200" dirty="0">
                <a:solidFill>
                  <a:schemeClr val="tx1"/>
                </a:solidFill>
                <a:effectLst/>
                <a:latin typeface="+mn-lt"/>
                <a:ea typeface="+mn-ea"/>
                <a:cs typeface="+mn-cs"/>
              </a:rPr>
              <a:t>Relevance:</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This iterative “living” curriculum mapping process can contribute to accreditation processes in a meaningful, authentic, and responsive way while facilitating communication processes and reducing duplication of work efforts. This mapping method provides a template for other complex curricula, where longitudinal streams of content across programs are desirable. It can also provide a valuable resource for collaborating on shared curriculum across programs.</a:t>
            </a:r>
          </a:p>
          <a:p>
            <a:r>
              <a:rPr lang="en-CA" sz="1200" b="1" kern="1200" dirty="0">
                <a:solidFill>
                  <a:schemeClr val="tx1"/>
                </a:solidFill>
                <a:effectLst/>
                <a:latin typeface="+mn-lt"/>
                <a:ea typeface="+mn-ea"/>
                <a:cs typeface="+mn-cs"/>
              </a:rPr>
              <a:t>Description of Supporting Evidence:</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Curriculum maps provide representation of all parts of a curriculum pathway (Joyner, 2016). Such maps can facilitate alignment between the operational and the planned curriculum (Joyner, 2016) and can make transparent what, how and when it is taught and how the content is assessed (Plaza et al. 2007; Harden, 2001). </a:t>
            </a:r>
          </a:p>
          <a:p>
            <a:r>
              <a:rPr lang="en-CA" sz="1200" b="1" kern="1200" dirty="0">
                <a:solidFill>
                  <a:schemeClr val="tx1"/>
                </a:solidFill>
                <a:effectLst/>
                <a:latin typeface="+mn-lt"/>
                <a:ea typeface="+mn-ea"/>
                <a:cs typeface="+mn-cs"/>
              </a:rPr>
              <a:t>Conclusions and Implications:</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 curriculum map that is pragmatic and collaborative in its development and implementation is an effective strategy to iteratively evaluate and evolve existing curriculum. For physiotherapy educators, this is an important consideration in providing a responsive and authentic curriculum that meets current and evolving education accreditation standards. </a:t>
            </a:r>
          </a:p>
          <a:p>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Submission Summary (60 words max)</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development of an iterative “living” curriculum mapping process demonstrates the benefits of collaborating on the delivery and evaluation of a shared curriculum across health professional programs. L</a:t>
            </a:r>
            <a:r>
              <a:rPr lang="en-CA" sz="1200" kern="1200" dirty="0">
                <a:solidFill>
                  <a:schemeClr val="tx1"/>
                </a:solidFill>
                <a:effectLst/>
                <a:latin typeface="+mn-lt"/>
                <a:ea typeface="+mn-ea"/>
                <a:cs typeface="+mn-cs"/>
              </a:rPr>
              <a:t>earning objectives, strategies and domains, competency targets, educational outcomes, assessments, evaluation, and accreditation standards are tracked in t</a:t>
            </a:r>
            <a:r>
              <a:rPr lang="en-US" sz="1200" kern="1200" dirty="0">
                <a:solidFill>
                  <a:schemeClr val="tx1"/>
                </a:solidFill>
                <a:effectLst/>
                <a:latin typeface="+mn-lt"/>
                <a:ea typeface="+mn-ea"/>
                <a:cs typeface="+mn-cs"/>
              </a:rPr>
              <a:t>his innovative user-friendly method that is transferrable to other complex longitudinal curricula shared across curricula.</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Biography of presenting author (100 words max)</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Dr. Fricke has been with the University of Manitoba for over 20 years in a variety of roles including teaching and administrative leadership, most recently having been appointed the Director of the Office of Interprofessional Collaboration. Building on her clinical experiences working in remote communities in northern Manitoba, Dr. Fricke earned her MSc and PhD degrees with a focus on rehabilitation issues in remote First Nations communities. Throughout her career, Dr. Fricke has been a strong proponent of the physiotherapist's role in interprofessional collaborative care, issues of health equity and social accountability.  </a:t>
            </a:r>
          </a:p>
          <a:p>
            <a:r>
              <a:rPr lang="en-CA" sz="1200" b="1" kern="1200" dirty="0">
                <a:solidFill>
                  <a:schemeClr val="tx1"/>
                </a:solidFill>
                <a:effectLst/>
                <a:latin typeface="+mn-lt"/>
                <a:ea typeface="+mn-ea"/>
                <a:cs typeface="+mn-cs"/>
              </a:rPr>
              <a:t>Congress Stream: </a:t>
            </a:r>
            <a:r>
              <a:rPr lang="en-CA" sz="1200" kern="1200" dirty="0">
                <a:solidFill>
                  <a:schemeClr val="tx1"/>
                </a:solidFill>
                <a:effectLst/>
                <a:latin typeface="+mn-lt"/>
                <a:ea typeface="+mn-ea"/>
                <a:cs typeface="+mn-cs"/>
              </a:rPr>
              <a:t>education</a:t>
            </a:r>
          </a:p>
          <a:p>
            <a:r>
              <a:rPr lang="en-CA" sz="1200" b="1" kern="1200" dirty="0">
                <a:solidFill>
                  <a:schemeClr val="tx1"/>
                </a:solidFill>
                <a:effectLst/>
                <a:latin typeface="+mn-lt"/>
                <a:ea typeface="+mn-ea"/>
                <a:cs typeface="+mn-cs"/>
              </a:rPr>
              <a:t>References:</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Harden, R.M. (2001) AMEE Guide No. 21: Curriculum mapping: a tool for transparent and authentic teaching and learning, </a:t>
            </a:r>
            <a:r>
              <a:rPr lang="en-CA" sz="1200" i="1" kern="1200" dirty="0">
                <a:solidFill>
                  <a:schemeClr val="tx1"/>
                </a:solidFill>
                <a:effectLst/>
                <a:latin typeface="+mn-lt"/>
                <a:ea typeface="+mn-ea"/>
                <a:cs typeface="+mn-cs"/>
              </a:rPr>
              <a:t>Medical Teacher</a:t>
            </a:r>
            <a:r>
              <a:rPr lang="en-CA" sz="1200" kern="1200" dirty="0">
                <a:solidFill>
                  <a:schemeClr val="tx1"/>
                </a:solidFill>
                <a:effectLst/>
                <a:latin typeface="+mn-lt"/>
                <a:ea typeface="+mn-ea"/>
                <a:cs typeface="+mn-cs"/>
              </a:rPr>
              <a:t> 23(2): 123-137 </a:t>
            </a:r>
            <a:r>
              <a:rPr lang="en-CA" sz="1200" kern="1200" dirty="0" err="1">
                <a:solidFill>
                  <a:schemeClr val="tx1"/>
                </a:solidFill>
                <a:effectLst/>
                <a:latin typeface="+mn-lt"/>
                <a:ea typeface="+mn-ea"/>
                <a:cs typeface="+mn-cs"/>
              </a:rPr>
              <a:t>doi</a:t>
            </a:r>
            <a:r>
              <a:rPr lang="en-CA" sz="1200" kern="1200" dirty="0">
                <a:solidFill>
                  <a:schemeClr val="tx1"/>
                </a:solidFill>
                <a:effectLst/>
                <a:latin typeface="+mn-lt"/>
                <a:ea typeface="+mn-ea"/>
                <a:cs typeface="+mn-cs"/>
              </a:rPr>
              <a:t>: </a:t>
            </a:r>
            <a:r>
              <a:rPr lang="en-CA" sz="1200" u="sng" kern="1200" dirty="0">
                <a:solidFill>
                  <a:schemeClr val="tx1"/>
                </a:solidFill>
                <a:effectLst/>
                <a:latin typeface="+mn-lt"/>
                <a:ea typeface="+mn-ea"/>
                <a:cs typeface="+mn-cs"/>
                <a:hlinkClick r:id="rId3"/>
              </a:rPr>
              <a:t>10.1080/01421590120036547</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Joyner, H.S. (2016). Curriculum Mapping: A Method to Assess and Refine Undergraduate Degree Programs. </a:t>
            </a:r>
            <a:r>
              <a:rPr lang="en-CA" sz="1200" i="1" kern="1200" dirty="0">
                <a:solidFill>
                  <a:schemeClr val="tx1"/>
                </a:solidFill>
                <a:effectLst/>
                <a:latin typeface="+mn-lt"/>
                <a:ea typeface="+mn-ea"/>
                <a:cs typeface="+mn-cs"/>
              </a:rPr>
              <a:t>Journal of Food Sciences Education 15</a:t>
            </a:r>
            <a:r>
              <a:rPr lang="en-CA" sz="1200" kern="1200" dirty="0">
                <a:solidFill>
                  <a:schemeClr val="tx1"/>
                </a:solidFill>
                <a:effectLst/>
                <a:latin typeface="+mn-lt"/>
                <a:ea typeface="+mn-ea"/>
                <a:cs typeface="+mn-cs"/>
              </a:rPr>
              <a:t>(3): 83-100.</a:t>
            </a:r>
          </a:p>
          <a:p>
            <a:r>
              <a:rPr lang="en-CA" sz="1200" kern="1200" dirty="0">
                <a:solidFill>
                  <a:schemeClr val="tx1"/>
                </a:solidFill>
                <a:effectLst/>
                <a:latin typeface="+mn-lt"/>
                <a:ea typeface="+mn-ea"/>
                <a:cs typeface="+mn-cs"/>
              </a:rPr>
              <a:t>Plaza, D. (2007). Curriculum Mapping in Program Assessment and Evaluation. </a:t>
            </a:r>
            <a:r>
              <a:rPr lang="en-CA" sz="1200" i="1" kern="1200" dirty="0">
                <a:solidFill>
                  <a:schemeClr val="tx1"/>
                </a:solidFill>
                <a:effectLst/>
                <a:latin typeface="+mn-lt"/>
                <a:ea typeface="+mn-ea"/>
                <a:cs typeface="+mn-cs"/>
              </a:rPr>
              <a:t>American Journal of Pharmaceutical Education 71</a:t>
            </a:r>
            <a:r>
              <a:rPr lang="en-CA" sz="1200" kern="1200" dirty="0">
                <a:solidFill>
                  <a:schemeClr val="tx1"/>
                </a:solidFill>
                <a:effectLst/>
                <a:latin typeface="+mn-lt"/>
                <a:ea typeface="+mn-ea"/>
                <a:cs typeface="+mn-cs"/>
              </a:rPr>
              <a:t>(2): 20–20, doi:10.5688/aj710220.</a:t>
            </a:r>
          </a:p>
          <a:p>
            <a:endParaRPr lang="en-CA" b="1" dirty="0"/>
          </a:p>
          <a:p>
            <a:endParaRPr lang="en-CA" dirty="0"/>
          </a:p>
          <a:p>
            <a:endParaRPr lang="en-CA" dirty="0"/>
          </a:p>
        </p:txBody>
      </p:sp>
      <p:sp>
        <p:nvSpPr>
          <p:cNvPr id="4" name="Slide Number Placeholder 3"/>
          <p:cNvSpPr>
            <a:spLocks noGrp="1"/>
          </p:cNvSpPr>
          <p:nvPr>
            <p:ph type="sldNum" sz="quarter" idx="10"/>
          </p:nvPr>
        </p:nvSpPr>
        <p:spPr/>
        <p:txBody>
          <a:bodyPr/>
          <a:lstStyle/>
          <a:p>
            <a:fld id="{9706D261-4ACC-5E49-97C5-9D8FD2D9A3AF}" type="slidenum">
              <a:rPr lang="en-US" smtClean="0"/>
              <a:t>58</a:t>
            </a:fld>
            <a:endParaRPr lang="en-US"/>
          </a:p>
        </p:txBody>
      </p:sp>
    </p:spTree>
    <p:extLst>
      <p:ext uri="{BB962C8B-B14F-4D97-AF65-F5344CB8AC3E}">
        <p14:creationId xmlns:p14="http://schemas.microsoft.com/office/powerpoint/2010/main" val="2300921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91377-1CF3-994F-9AA2-2B92A6D2A245}" type="slidenum">
              <a:rPr lang="en-US" smtClean="0"/>
              <a:t>12</a:t>
            </a:fld>
            <a:endParaRPr lang="en-US"/>
          </a:p>
        </p:txBody>
      </p:sp>
    </p:spTree>
    <p:extLst>
      <p:ext uri="{BB962C8B-B14F-4D97-AF65-F5344CB8AC3E}">
        <p14:creationId xmlns:p14="http://schemas.microsoft.com/office/powerpoint/2010/main" val="131710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effectLst/>
            </a:endParaRPr>
          </a:p>
          <a:p>
            <a:endParaRPr lang="en-US" dirty="0"/>
          </a:p>
        </p:txBody>
      </p:sp>
      <p:sp>
        <p:nvSpPr>
          <p:cNvPr id="4" name="Slide Number Placeholder 3"/>
          <p:cNvSpPr>
            <a:spLocks noGrp="1"/>
          </p:cNvSpPr>
          <p:nvPr>
            <p:ph type="sldNum" sz="quarter" idx="5"/>
          </p:nvPr>
        </p:nvSpPr>
        <p:spPr/>
        <p:txBody>
          <a:bodyPr/>
          <a:lstStyle/>
          <a:p>
            <a:fld id="{83591377-1CF3-994F-9AA2-2B92A6D2A245}" type="slidenum">
              <a:rPr lang="en-US" smtClean="0"/>
              <a:t>13</a:t>
            </a:fld>
            <a:endParaRPr lang="en-US"/>
          </a:p>
        </p:txBody>
      </p:sp>
    </p:spTree>
    <p:extLst>
      <p:ext uri="{BB962C8B-B14F-4D97-AF65-F5344CB8AC3E}">
        <p14:creationId xmlns:p14="http://schemas.microsoft.com/office/powerpoint/2010/main" val="4136670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management approach to IPE curriculum integration</a:t>
            </a:r>
          </a:p>
        </p:txBody>
      </p:sp>
      <p:sp>
        <p:nvSpPr>
          <p:cNvPr id="4" name="Slide Number Placeholder 3"/>
          <p:cNvSpPr>
            <a:spLocks noGrp="1"/>
          </p:cNvSpPr>
          <p:nvPr>
            <p:ph type="sldNum" sz="quarter" idx="5"/>
          </p:nvPr>
        </p:nvSpPr>
        <p:spPr/>
        <p:txBody>
          <a:bodyPr/>
          <a:lstStyle/>
          <a:p>
            <a:fld id="{83591377-1CF3-994F-9AA2-2B92A6D2A245}" type="slidenum">
              <a:rPr lang="en-US" smtClean="0"/>
              <a:t>16</a:t>
            </a:fld>
            <a:endParaRPr lang="en-US"/>
          </a:p>
        </p:txBody>
      </p:sp>
    </p:spTree>
    <p:extLst>
      <p:ext uri="{BB962C8B-B14F-4D97-AF65-F5344CB8AC3E}">
        <p14:creationId xmlns:p14="http://schemas.microsoft.com/office/powerpoint/2010/main" val="3702476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effectLst/>
            </a:endParaRPr>
          </a:p>
        </p:txBody>
      </p:sp>
      <p:sp>
        <p:nvSpPr>
          <p:cNvPr id="4" name="Slide Number Placeholder 3"/>
          <p:cNvSpPr>
            <a:spLocks noGrp="1"/>
          </p:cNvSpPr>
          <p:nvPr>
            <p:ph type="sldNum" sz="quarter" idx="5"/>
          </p:nvPr>
        </p:nvSpPr>
        <p:spPr/>
        <p:txBody>
          <a:bodyPr/>
          <a:lstStyle/>
          <a:p>
            <a:fld id="{83591377-1CF3-994F-9AA2-2B92A6D2A245}" type="slidenum">
              <a:rPr lang="en-US" smtClean="0"/>
              <a:t>17</a:t>
            </a:fld>
            <a:endParaRPr lang="en-US"/>
          </a:p>
        </p:txBody>
      </p:sp>
    </p:spTree>
    <p:extLst>
      <p:ext uri="{BB962C8B-B14F-4D97-AF65-F5344CB8AC3E}">
        <p14:creationId xmlns:p14="http://schemas.microsoft.com/office/powerpoint/2010/main" val="2185046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591377-1CF3-994F-9AA2-2B92A6D2A245}" type="slidenum">
              <a:rPr lang="en-US" smtClean="0"/>
              <a:t>18</a:t>
            </a:fld>
            <a:endParaRPr lang="en-US"/>
          </a:p>
        </p:txBody>
      </p:sp>
    </p:spTree>
    <p:extLst>
      <p:ext uri="{BB962C8B-B14F-4D97-AF65-F5344CB8AC3E}">
        <p14:creationId xmlns:p14="http://schemas.microsoft.com/office/powerpoint/2010/main" val="1039493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 PROFILES</a:t>
            </a:r>
          </a:p>
        </p:txBody>
      </p:sp>
      <p:sp>
        <p:nvSpPr>
          <p:cNvPr id="4" name="Slide Number Placeholder 3"/>
          <p:cNvSpPr>
            <a:spLocks noGrp="1"/>
          </p:cNvSpPr>
          <p:nvPr>
            <p:ph type="sldNum" sz="quarter" idx="5"/>
          </p:nvPr>
        </p:nvSpPr>
        <p:spPr/>
        <p:txBody>
          <a:bodyPr/>
          <a:lstStyle/>
          <a:p>
            <a:fld id="{83591377-1CF3-994F-9AA2-2B92A6D2A245}" type="slidenum">
              <a:rPr lang="en-US" smtClean="0"/>
              <a:t>20</a:t>
            </a:fld>
            <a:endParaRPr lang="en-US"/>
          </a:p>
        </p:txBody>
      </p:sp>
    </p:spTree>
    <p:extLst>
      <p:ext uri="{BB962C8B-B14F-4D97-AF65-F5344CB8AC3E}">
        <p14:creationId xmlns:p14="http://schemas.microsoft.com/office/powerpoint/2010/main" val="2505975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IPE 101 – centrally developed for student to have a baseline KSA for IPCP – </a:t>
            </a:r>
          </a:p>
          <a:p>
            <a:r>
              <a:rPr lang="en-US" dirty="0"/>
              <a:t>Meets competencies at foundational level</a:t>
            </a:r>
          </a:p>
        </p:txBody>
      </p:sp>
      <p:sp>
        <p:nvSpPr>
          <p:cNvPr id="4" name="Slide Number Placeholder 3"/>
          <p:cNvSpPr>
            <a:spLocks noGrp="1"/>
          </p:cNvSpPr>
          <p:nvPr>
            <p:ph type="sldNum" sz="quarter" idx="5"/>
          </p:nvPr>
        </p:nvSpPr>
        <p:spPr/>
        <p:txBody>
          <a:bodyPr/>
          <a:lstStyle/>
          <a:p>
            <a:fld id="{83591377-1CF3-994F-9AA2-2B92A6D2A245}" type="slidenum">
              <a:rPr lang="en-US" smtClean="0"/>
              <a:t>24</a:t>
            </a:fld>
            <a:endParaRPr lang="en-US"/>
          </a:p>
        </p:txBody>
      </p:sp>
    </p:spTree>
    <p:extLst>
      <p:ext uri="{BB962C8B-B14F-4D97-AF65-F5344CB8AC3E}">
        <p14:creationId xmlns:p14="http://schemas.microsoft.com/office/powerpoint/2010/main" val="218621509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C499A9-E1DD-4E19-A78C-7C861B147963}"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BCE6AD18-863E-4FF2-B6DD-302F59457C15}" type="slidenum">
              <a:rPr lang="en-US" smtClean="0"/>
              <a:t>‹#›</a:t>
            </a:fld>
            <a:endParaRPr lang="en-US"/>
          </a:p>
        </p:txBody>
      </p:sp>
    </p:spTree>
    <p:extLst>
      <p:ext uri="{BB962C8B-B14F-4D97-AF65-F5344CB8AC3E}">
        <p14:creationId xmlns:p14="http://schemas.microsoft.com/office/powerpoint/2010/main" val="392789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C499A9-E1DD-4E19-A78C-7C861B147963}"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6AD18-863E-4FF2-B6DD-302F59457C15}" type="slidenum">
              <a:rPr lang="en-US" smtClean="0"/>
              <a:t>‹#›</a:t>
            </a:fld>
            <a:endParaRPr lang="en-US"/>
          </a:p>
        </p:txBody>
      </p:sp>
    </p:spTree>
    <p:extLst>
      <p:ext uri="{BB962C8B-B14F-4D97-AF65-F5344CB8AC3E}">
        <p14:creationId xmlns:p14="http://schemas.microsoft.com/office/powerpoint/2010/main" val="4187121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C499A9-E1DD-4E19-A78C-7C861B147963}"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6AD18-863E-4FF2-B6DD-302F59457C15}" type="slidenum">
              <a:rPr lang="en-US" smtClean="0"/>
              <a:t>‹#›</a:t>
            </a:fld>
            <a:endParaRPr lang="en-US"/>
          </a:p>
        </p:txBody>
      </p:sp>
    </p:spTree>
    <p:extLst>
      <p:ext uri="{BB962C8B-B14F-4D97-AF65-F5344CB8AC3E}">
        <p14:creationId xmlns:p14="http://schemas.microsoft.com/office/powerpoint/2010/main" val="765388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and photo: whit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00407" y="619186"/>
            <a:ext cx="6080772" cy="1039091"/>
          </a:xfrm>
          <a:prstGeom prst="rect">
            <a:avLst/>
          </a:prstGeom>
        </p:spPr>
        <p:txBody>
          <a:bodyPr vert="horz" lIns="91440" tIns="45720" rIns="91440" bIns="45720" rtlCol="0" anchor="ctr">
            <a:noAutofit/>
          </a:bodyPr>
          <a:lstStyle>
            <a:lvl1pPr>
              <a:defRPr sz="2250" b="1" i="0" spc="0">
                <a:solidFill>
                  <a:srgbClr val="404041"/>
                </a:solidFill>
                <a:latin typeface="Arial"/>
                <a:cs typeface="Arial"/>
              </a:defRPr>
            </a:lvl1pPr>
          </a:lstStyle>
          <a:p>
            <a:r>
              <a:rPr lang="en-US" dirty="0"/>
              <a:t>Click to edit master title style</a:t>
            </a:r>
          </a:p>
        </p:txBody>
      </p:sp>
      <p:sp>
        <p:nvSpPr>
          <p:cNvPr id="8" name="Text Placeholder 2"/>
          <p:cNvSpPr>
            <a:spLocks noGrp="1"/>
          </p:cNvSpPr>
          <p:nvPr>
            <p:ph idx="1"/>
          </p:nvPr>
        </p:nvSpPr>
        <p:spPr>
          <a:xfrm>
            <a:off x="700407" y="2172543"/>
            <a:ext cx="6080772" cy="3723149"/>
          </a:xfrm>
          <a:prstGeom prst="rect">
            <a:avLst/>
          </a:prstGeom>
        </p:spPr>
        <p:txBody>
          <a:bodyPr vert="horz" lIns="91440" tIns="45720" rIns="91440" bIns="45720" rtlCol="0">
            <a:normAutofit/>
          </a:bodyPr>
          <a:lstStyle>
            <a:lvl1pPr marL="257175" indent="-257175">
              <a:lnSpc>
                <a:spcPct val="100000"/>
              </a:lnSpc>
              <a:buFont typeface="Arial"/>
              <a:buChar char="•"/>
              <a:defRPr sz="1350">
                <a:solidFill>
                  <a:srgbClr val="404041"/>
                </a:solidFill>
                <a:latin typeface="Arial"/>
                <a:cs typeface="Arial"/>
              </a:defRPr>
            </a:lvl1pPr>
            <a:lvl2pPr marL="557213" indent="-214313">
              <a:lnSpc>
                <a:spcPct val="100000"/>
              </a:lnSpc>
              <a:buFont typeface="Arial"/>
              <a:buChar char="•"/>
              <a:defRPr sz="1350">
                <a:solidFill>
                  <a:srgbClr val="404041"/>
                </a:solidFill>
                <a:latin typeface="Arial"/>
                <a:cs typeface="Arial"/>
              </a:defRPr>
            </a:lvl2pPr>
            <a:lvl3pPr marL="857250" indent="-171450">
              <a:lnSpc>
                <a:spcPct val="100000"/>
              </a:lnSpc>
              <a:buFont typeface="Arial"/>
              <a:buChar char="•"/>
              <a:defRPr sz="1350">
                <a:solidFill>
                  <a:srgbClr val="404041"/>
                </a:solidFill>
                <a:latin typeface="Arial"/>
                <a:cs typeface="Arial"/>
              </a:defRPr>
            </a:lvl3pPr>
            <a:lvl4pPr marL="1200150" indent="-171450">
              <a:lnSpc>
                <a:spcPct val="100000"/>
              </a:lnSpc>
              <a:buFont typeface="Arial"/>
              <a:buChar char="•"/>
              <a:defRPr sz="1350">
                <a:solidFill>
                  <a:srgbClr val="404041"/>
                </a:solidFill>
                <a:latin typeface="Arial"/>
                <a:cs typeface="Arial"/>
              </a:defRPr>
            </a:lvl4pPr>
            <a:lvl5pPr marL="1543050" indent="-171450">
              <a:lnSpc>
                <a:spcPct val="100000"/>
              </a:lnSpc>
              <a:buFont typeface="Arial"/>
              <a:buChar char="•"/>
              <a:defRPr sz="1350">
                <a:solidFill>
                  <a:srgbClr val="404041"/>
                </a:solidFill>
                <a:latin typeface="Arial"/>
                <a:cs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0"/>
          </p:nvPr>
        </p:nvSpPr>
        <p:spPr>
          <a:xfrm>
            <a:off x="7430749" y="0"/>
            <a:ext cx="4761255" cy="6858000"/>
          </a:xfrm>
        </p:spPr>
        <p:txBody>
          <a:bodyPr/>
          <a:lstStyle/>
          <a:p>
            <a:r>
              <a:rPr lang="en-US"/>
              <a:t>Click icon to add picture</a:t>
            </a:r>
          </a:p>
        </p:txBody>
      </p:sp>
    </p:spTree>
    <p:extLst>
      <p:ext uri="{BB962C8B-B14F-4D97-AF65-F5344CB8AC3E}">
        <p14:creationId xmlns:p14="http://schemas.microsoft.com/office/powerpoint/2010/main" val="79915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C499A9-E1DD-4E19-A78C-7C861B147963}"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E6AD18-863E-4FF2-B6DD-302F59457C15}" type="slidenum">
              <a:rPr lang="en-US" smtClean="0"/>
              <a:t>‹#›</a:t>
            </a:fld>
            <a:endParaRPr lang="en-US"/>
          </a:p>
        </p:txBody>
      </p:sp>
    </p:spTree>
    <p:extLst>
      <p:ext uri="{BB962C8B-B14F-4D97-AF65-F5344CB8AC3E}">
        <p14:creationId xmlns:p14="http://schemas.microsoft.com/office/powerpoint/2010/main" val="1604299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96C499A9-E1DD-4E19-A78C-7C861B147963}" type="datetimeFigureOut">
              <a:rPr lang="en-US" smtClean="0"/>
              <a:t>2/6/24</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BCE6AD18-863E-4FF2-B6DD-302F59457C15}" type="slidenum">
              <a:rPr lang="en-US" smtClean="0"/>
              <a:t>‹#›</a:t>
            </a:fld>
            <a:endParaRPr lang="en-US"/>
          </a:p>
        </p:txBody>
      </p:sp>
    </p:spTree>
    <p:extLst>
      <p:ext uri="{BB962C8B-B14F-4D97-AF65-F5344CB8AC3E}">
        <p14:creationId xmlns:p14="http://schemas.microsoft.com/office/powerpoint/2010/main" val="2595263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C499A9-E1DD-4E19-A78C-7C861B147963}"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E6AD18-863E-4FF2-B6DD-302F59457C15}" type="slidenum">
              <a:rPr lang="en-US" smtClean="0"/>
              <a:t>‹#›</a:t>
            </a:fld>
            <a:endParaRPr lang="en-US"/>
          </a:p>
        </p:txBody>
      </p:sp>
    </p:spTree>
    <p:extLst>
      <p:ext uri="{BB962C8B-B14F-4D97-AF65-F5344CB8AC3E}">
        <p14:creationId xmlns:p14="http://schemas.microsoft.com/office/powerpoint/2010/main" val="42866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C499A9-E1DD-4E19-A78C-7C861B147963}" type="datetimeFigureOut">
              <a:rPr lang="en-US" smtClean="0"/>
              <a:t>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E6AD18-863E-4FF2-B6DD-302F59457C15}" type="slidenum">
              <a:rPr lang="en-US" smtClean="0"/>
              <a:t>‹#›</a:t>
            </a:fld>
            <a:endParaRPr lang="en-US"/>
          </a:p>
        </p:txBody>
      </p:sp>
    </p:spTree>
    <p:extLst>
      <p:ext uri="{BB962C8B-B14F-4D97-AF65-F5344CB8AC3E}">
        <p14:creationId xmlns:p14="http://schemas.microsoft.com/office/powerpoint/2010/main" val="253065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C499A9-E1DD-4E19-A78C-7C861B147963}" type="datetimeFigureOut">
              <a:rPr lang="en-US" smtClean="0"/>
              <a:t>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E6AD18-863E-4FF2-B6DD-302F59457C15}" type="slidenum">
              <a:rPr lang="en-US" smtClean="0"/>
              <a:t>‹#›</a:t>
            </a:fld>
            <a:endParaRPr lang="en-US"/>
          </a:p>
        </p:txBody>
      </p:sp>
    </p:spTree>
    <p:extLst>
      <p:ext uri="{BB962C8B-B14F-4D97-AF65-F5344CB8AC3E}">
        <p14:creationId xmlns:p14="http://schemas.microsoft.com/office/powerpoint/2010/main" val="169933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499A9-E1DD-4E19-A78C-7C861B147963}" type="datetimeFigureOut">
              <a:rPr lang="en-US" smtClean="0"/>
              <a:t>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E6AD18-863E-4FF2-B6DD-302F59457C15}" type="slidenum">
              <a:rPr lang="en-US" smtClean="0"/>
              <a:t>‹#›</a:t>
            </a:fld>
            <a:endParaRPr lang="en-US"/>
          </a:p>
        </p:txBody>
      </p:sp>
    </p:spTree>
    <p:extLst>
      <p:ext uri="{BB962C8B-B14F-4D97-AF65-F5344CB8AC3E}">
        <p14:creationId xmlns:p14="http://schemas.microsoft.com/office/powerpoint/2010/main" val="2641971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C499A9-E1DD-4E19-A78C-7C861B147963}"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BCE6AD18-863E-4FF2-B6DD-302F59457C15}" type="slidenum">
              <a:rPr lang="en-US" smtClean="0"/>
              <a:t>‹#›</a:t>
            </a:fld>
            <a:endParaRPr lang="en-US"/>
          </a:p>
        </p:txBody>
      </p:sp>
    </p:spTree>
    <p:extLst>
      <p:ext uri="{BB962C8B-B14F-4D97-AF65-F5344CB8AC3E}">
        <p14:creationId xmlns:p14="http://schemas.microsoft.com/office/powerpoint/2010/main" val="3346072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C499A9-E1DD-4E19-A78C-7C861B147963}" type="datetimeFigureOut">
              <a:rPr lang="en-US" smtClean="0"/>
              <a:t>2/6/24</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BCE6AD18-863E-4FF2-B6DD-302F59457C15}" type="slidenum">
              <a:rPr lang="en-US" smtClean="0"/>
              <a:t>‹#›</a:t>
            </a:fld>
            <a:endParaRPr lang="en-US"/>
          </a:p>
        </p:txBody>
      </p:sp>
    </p:spTree>
    <p:extLst>
      <p:ext uri="{BB962C8B-B14F-4D97-AF65-F5344CB8AC3E}">
        <p14:creationId xmlns:p14="http://schemas.microsoft.com/office/powerpoint/2010/main" val="3302891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96C499A9-E1DD-4E19-A78C-7C861B147963}" type="datetimeFigureOut">
              <a:rPr lang="en-US" smtClean="0"/>
              <a:t>2/6/24</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BCE6AD18-863E-4FF2-B6DD-302F59457C15}" type="slidenum">
              <a:rPr lang="en-US" smtClean="0"/>
              <a:t>‹#›</a:t>
            </a:fld>
            <a:endParaRPr lang="en-US"/>
          </a:p>
        </p:txBody>
      </p:sp>
    </p:spTree>
    <p:extLst>
      <p:ext uri="{BB962C8B-B14F-4D97-AF65-F5344CB8AC3E}">
        <p14:creationId xmlns:p14="http://schemas.microsoft.com/office/powerpoint/2010/main" val="8636737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3" r:id="rId12"/>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2.svg"/><Relationship Id="rId10" Type="http://schemas.openxmlformats.org/officeDocument/2006/relationships/image" Target="../media/image28.svg"/><Relationship Id="rId4" Type="http://schemas.openxmlformats.org/officeDocument/2006/relationships/image" Target="../media/image21.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23.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17.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3.png"/><Relationship Id="rId7" Type="http://schemas.openxmlformats.org/officeDocument/2006/relationships/image" Target="../media/image4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7.svg"/><Relationship Id="rId5" Type="http://schemas.openxmlformats.org/officeDocument/2006/relationships/image" Target="../media/image47.png"/><Relationship Id="rId10" Type="http://schemas.openxmlformats.org/officeDocument/2006/relationships/image" Target="../media/image16.png"/><Relationship Id="rId4" Type="http://schemas.openxmlformats.org/officeDocument/2006/relationships/image" Target="../media/image24.png"/><Relationship Id="rId9" Type="http://schemas.openxmlformats.org/officeDocument/2006/relationships/image" Target="../media/image51.svg"/></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21.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0" Type="http://schemas.openxmlformats.org/officeDocument/2006/relationships/diagramData" Target="../diagrams/data2.xml"/><Relationship Id="rId4" Type="http://schemas.openxmlformats.org/officeDocument/2006/relationships/image" Target="../media/image22.svg"/><Relationship Id="rId9" Type="http://schemas.microsoft.com/office/2007/relationships/diagramDrawing" Target="../diagrams/drawing1.xml"/><Relationship Id="rId14" Type="http://schemas.microsoft.com/office/2007/relationships/diagramDrawing" Target="../diagrams/drawing2.xml"/></Relationships>
</file>

<file path=ppt/slides/_rels/slide2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5.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40.sv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64.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17.svg"/></Relationships>
</file>

<file path=ppt/slides/_rels/slide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72.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microsoft.com/office/2007/relationships/hdphoto" Target="../media/hdphoto3.wdp"/><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pn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2.png"/><Relationship Id="rId4" Type="http://schemas.microsoft.com/office/2007/relationships/hdphoto" Target="../media/hdphoto2.wdp"/><Relationship Id="rId9"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jpeg"/></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9.jpeg"/><Relationship Id="rId5" Type="http://schemas.microsoft.com/office/2007/relationships/hdphoto" Target="../media/hdphoto2.wdp"/><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2.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2.png"/><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ipe.utoronto.ca/sites/default/files/2019-11-18-PIPEs%20Application%20Form%20-%20final_0.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jpeg"/></Relationships>
</file>

<file path=ppt/slides/_rels/slide5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hyperlink" Target="https://doi-org.uml.idm.oclc.org/10.1080/01421590120036547"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mailto:Sarah.Wilkinson@humber.ca" TargetMode="External"/><Relationship Id="rId2" Type="http://schemas.openxmlformats.org/officeDocument/2006/relationships/hyperlink" Target="mailto:Moni.Fricke@umanitoba.ca"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hyperlink" Target="https://interprofessionalresearch.global/" TargetMode="External"/><Relationship Id="rId2" Type="http://schemas.openxmlformats.org/officeDocument/2006/relationships/image" Target="../media/image90.png"/><Relationship Id="rId1" Type="http://schemas.openxmlformats.org/officeDocument/2006/relationships/slideLayout" Target="../slideLayouts/slideLayout9.xml"/><Relationship Id="rId4" Type="http://schemas.openxmlformats.org/officeDocument/2006/relationships/hyperlink" Target="https://interprofessionalresearch.global/wp-content/uploads/2024/01/IPR.Global-EDIA-Discussion-Paper-2024.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asn.ca/wp-content/uploads/2014/12/AIPHEPrinciplesandPracticesGuidev2EN.pdf" TargetMode="External"/><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s://peac-aepc.ca/pdfs/Resources/Competency%20Profiles/AIPHE%20Interprofessional%20Health%20Education%20Accreditation%20Standards%20Guide_EN.pdf"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2" name="Oval 11">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14" name="Rectangle 13">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286934" y="1465790"/>
            <a:ext cx="3860798" cy="3941345"/>
          </a:xfrm>
        </p:spPr>
        <p:txBody>
          <a:bodyPr vert="horz" lIns="91440" tIns="45720" rIns="91440" bIns="45720" rtlCol="0" anchor="ctr">
            <a:normAutofit/>
          </a:bodyPr>
          <a:lstStyle/>
          <a:p>
            <a:pPr>
              <a:lnSpc>
                <a:spcPct val="90000"/>
              </a:lnSpc>
            </a:pPr>
            <a:br>
              <a:rPr lang="en-US" sz="4700" b="1" dirty="0">
                <a:blipFill>
                  <a:blip r:embed="rId7">
                    <a:extLst>
                      <a:ext uri="{28A0092B-C50C-407E-A947-70E740481C1C}">
                        <a14:useLocalDpi xmlns:a14="http://schemas.microsoft.com/office/drawing/2010/main" val="0"/>
                      </a:ext>
                    </a:extLst>
                  </a:blip>
                  <a:tile tx="6350" ty="-127000" sx="65000" sy="64000" flip="none" algn="tl"/>
                </a:blipFill>
              </a:rPr>
            </a:br>
            <a:r>
              <a:rPr lang="en-US" sz="4700" i="1" dirty="0">
                <a:solidFill>
                  <a:schemeClr val="accent2"/>
                </a:solidFill>
              </a:rPr>
              <a:t>IPE Curriculum: </a:t>
            </a:r>
            <a:br>
              <a:rPr lang="en-US" sz="4700" i="1" dirty="0">
                <a:solidFill>
                  <a:schemeClr val="accent2"/>
                </a:solidFill>
              </a:rPr>
            </a:br>
            <a:r>
              <a:rPr lang="en-US" sz="4700" i="1" dirty="0">
                <a:solidFill>
                  <a:schemeClr val="accent2"/>
                </a:solidFill>
              </a:rPr>
              <a:t>Sharing Strategies for Mapping</a:t>
            </a:r>
            <a:endParaRPr lang="en-US" sz="4700" b="1" dirty="0">
              <a:solidFill>
                <a:schemeClr val="accent2"/>
              </a:solidFill>
            </a:endParaRPr>
          </a:p>
        </p:txBody>
      </p:sp>
      <p:sp>
        <p:nvSpPr>
          <p:cNvPr id="5" name="Subtitle 4"/>
          <p:cNvSpPr>
            <a:spLocks noGrp="1"/>
          </p:cNvSpPr>
          <p:nvPr>
            <p:ph type="subTitle" idx="1"/>
          </p:nvPr>
        </p:nvSpPr>
        <p:spPr>
          <a:xfrm>
            <a:off x="5791199" y="822324"/>
            <a:ext cx="5759200" cy="5299338"/>
          </a:xfrm>
        </p:spPr>
        <p:txBody>
          <a:bodyPr vert="horz" lIns="91440" tIns="45720" rIns="91440" bIns="45720" rtlCol="0" anchor="ctr">
            <a:normAutofit/>
          </a:bodyPr>
          <a:lstStyle/>
          <a:p>
            <a:pPr algn="ctr">
              <a:spcBef>
                <a:spcPts val="0"/>
              </a:spcBef>
              <a:spcAft>
                <a:spcPts val="600"/>
              </a:spcAft>
            </a:pPr>
            <a:r>
              <a:rPr lang="en-US" sz="2400" b="1" dirty="0">
                <a:solidFill>
                  <a:schemeClr val="accent2"/>
                </a:solidFill>
              </a:rPr>
              <a:t>January 25, 2024</a:t>
            </a:r>
          </a:p>
          <a:p>
            <a:pPr algn="ctr">
              <a:spcBef>
                <a:spcPts val="0"/>
              </a:spcBef>
              <a:spcAft>
                <a:spcPts val="600"/>
              </a:spcAft>
            </a:pPr>
            <a:endParaRPr lang="en-US" sz="2400" b="1" dirty="0">
              <a:solidFill>
                <a:schemeClr val="accent2"/>
              </a:solidFill>
            </a:endParaRPr>
          </a:p>
          <a:p>
            <a:pPr algn="ctr">
              <a:spcBef>
                <a:spcPts val="0"/>
              </a:spcBef>
              <a:spcAft>
                <a:spcPts val="600"/>
              </a:spcAft>
            </a:pPr>
            <a:r>
              <a:rPr lang="en-US" sz="2400" b="1" dirty="0">
                <a:solidFill>
                  <a:schemeClr val="accent2"/>
                </a:solidFill>
              </a:rPr>
              <a:t>CIHC Community of Practice</a:t>
            </a:r>
          </a:p>
          <a:p>
            <a:pPr indent="-182880">
              <a:spcBef>
                <a:spcPts val="0"/>
              </a:spcBef>
              <a:spcAft>
                <a:spcPts val="600"/>
              </a:spcAft>
              <a:buFont typeface="Wingdings" pitchFamily="2" charset="2"/>
              <a:buChar char="§"/>
            </a:pPr>
            <a:endParaRPr lang="en-US" sz="2400" dirty="0">
              <a:solidFill>
                <a:schemeClr val="accent2"/>
              </a:solidFill>
            </a:endParaRPr>
          </a:p>
          <a:p>
            <a:pPr>
              <a:spcBef>
                <a:spcPts val="0"/>
              </a:spcBef>
              <a:spcAft>
                <a:spcPts val="600"/>
              </a:spcAft>
            </a:pPr>
            <a:r>
              <a:rPr lang="en-US" dirty="0"/>
              <a:t>Moni Fricke, BMR(PT), PhD</a:t>
            </a:r>
          </a:p>
          <a:p>
            <a:pPr>
              <a:spcBef>
                <a:spcPts val="0"/>
              </a:spcBef>
              <a:spcAft>
                <a:spcPts val="600"/>
              </a:spcAft>
            </a:pPr>
            <a:r>
              <a:rPr lang="en-US" dirty="0"/>
              <a:t>Director, Office of Interprofessional Collaboration</a:t>
            </a:r>
          </a:p>
          <a:p>
            <a:pPr>
              <a:spcBef>
                <a:spcPts val="0"/>
              </a:spcBef>
              <a:spcAft>
                <a:spcPts val="600"/>
              </a:spcAft>
            </a:pPr>
            <a:r>
              <a:rPr lang="en-US" dirty="0"/>
              <a:t>University of Manitoba</a:t>
            </a:r>
          </a:p>
          <a:p>
            <a:pPr indent="-182880">
              <a:spcBef>
                <a:spcPts val="0"/>
              </a:spcBef>
              <a:spcAft>
                <a:spcPts val="600"/>
              </a:spcAft>
              <a:buFont typeface="Wingdings" pitchFamily="2" charset="2"/>
              <a:buChar char="§"/>
            </a:pPr>
            <a:endParaRPr lang="en-US" dirty="0"/>
          </a:p>
          <a:p>
            <a:pPr>
              <a:spcBef>
                <a:spcPts val="0"/>
              </a:spcBef>
              <a:spcAft>
                <a:spcPts val="600"/>
              </a:spcAft>
            </a:pPr>
            <a:r>
              <a:rPr lang="en-US" dirty="0"/>
              <a:t>Sarah Wilkinson</a:t>
            </a:r>
            <a:r>
              <a:rPr lang="en-CA" dirty="0"/>
              <a:t>, </a:t>
            </a:r>
            <a:r>
              <a:rPr lang="en-CA" dirty="0" err="1"/>
              <a:t>RKin</a:t>
            </a:r>
            <a:r>
              <a:rPr lang="en-CA" dirty="0"/>
              <a:t>, PhD</a:t>
            </a:r>
            <a:endParaRPr lang="en-US" dirty="0"/>
          </a:p>
          <a:p>
            <a:pPr>
              <a:spcBef>
                <a:spcPts val="0"/>
              </a:spcBef>
              <a:spcAft>
                <a:spcPts val="600"/>
              </a:spcAft>
            </a:pPr>
            <a:r>
              <a:rPr lang="en-CA" dirty="0"/>
              <a:t>Program Coordinator- IPE</a:t>
            </a:r>
            <a:endParaRPr lang="en-US" dirty="0"/>
          </a:p>
          <a:p>
            <a:pPr>
              <a:spcBef>
                <a:spcPts val="0"/>
              </a:spcBef>
              <a:spcAft>
                <a:spcPts val="600"/>
              </a:spcAft>
            </a:pPr>
            <a:r>
              <a:rPr lang="en-US" dirty="0"/>
              <a:t>Humber College</a:t>
            </a:r>
          </a:p>
          <a:p>
            <a:pPr indent="-182880">
              <a:spcBef>
                <a:spcPts val="0"/>
              </a:spcBef>
              <a:spcAft>
                <a:spcPts val="600"/>
              </a:spcAft>
              <a:buFont typeface="Wingdings" pitchFamily="2" charset="2"/>
              <a:buChar char="§"/>
            </a:pPr>
            <a:endParaRPr lang="en-US" dirty="0"/>
          </a:p>
        </p:txBody>
      </p:sp>
      <p:sp>
        <p:nvSpPr>
          <p:cNvPr id="20" name="Rectangle 19">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miling at camera&#10;&#10;Description automatically generated">
            <a:extLst>
              <a:ext uri="{FF2B5EF4-FFF2-40B4-BE49-F238E27FC236}">
                <a16:creationId xmlns:a16="http://schemas.microsoft.com/office/drawing/2014/main" id="{CC1A688D-401C-4834-8CC6-2E52383F41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1216" y="4481073"/>
            <a:ext cx="1559989" cy="1519584"/>
          </a:xfrm>
          <a:prstGeom prst="rect">
            <a:avLst/>
          </a:prstGeom>
        </p:spPr>
      </p:pic>
      <p:pic>
        <p:nvPicPr>
          <p:cNvPr id="7" name="Picture 6" descr="A person with long curly hair wearing glasses&#10;&#10;Description automatically generated">
            <a:extLst>
              <a:ext uri="{FF2B5EF4-FFF2-40B4-BE49-F238E27FC236}">
                <a16:creationId xmlns:a16="http://schemas.microsoft.com/office/drawing/2014/main" id="{B32039CD-7673-4AB4-ABC8-B261D97CD1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68003" y="2376927"/>
            <a:ext cx="1238019" cy="1857029"/>
          </a:xfrm>
          <a:prstGeom prst="rect">
            <a:avLst/>
          </a:prstGeom>
        </p:spPr>
      </p:pic>
      <p:sp>
        <p:nvSpPr>
          <p:cNvPr id="2" name="TextBox 1">
            <a:extLst>
              <a:ext uri="{FF2B5EF4-FFF2-40B4-BE49-F238E27FC236}">
                <a16:creationId xmlns:a16="http://schemas.microsoft.com/office/drawing/2014/main" id="{1F46A882-24A7-4BA4-8760-0590C734C35B}"/>
              </a:ext>
            </a:extLst>
          </p:cNvPr>
          <p:cNvSpPr txBox="1"/>
          <p:nvPr/>
        </p:nvSpPr>
        <p:spPr>
          <a:xfrm>
            <a:off x="1286934" y="6288357"/>
            <a:ext cx="2539991" cy="369332"/>
          </a:xfrm>
          <a:prstGeom prst="rect">
            <a:avLst/>
          </a:prstGeom>
          <a:noFill/>
        </p:spPr>
        <p:txBody>
          <a:bodyPr wrap="none" rtlCol="0">
            <a:spAutoFit/>
          </a:bodyPr>
          <a:lstStyle/>
          <a:p>
            <a:r>
              <a:rPr lang="en-US" dirty="0"/>
              <a:t>Recording in progress</a:t>
            </a:r>
          </a:p>
        </p:txBody>
      </p:sp>
    </p:spTree>
    <p:extLst>
      <p:ext uri="{BB962C8B-B14F-4D97-AF65-F5344CB8AC3E}">
        <p14:creationId xmlns:p14="http://schemas.microsoft.com/office/powerpoint/2010/main" val="234493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A22B65-1EC2-4488-BD2F-4D09F064DB32}"/>
              </a:ext>
            </a:extLst>
          </p:cNvPr>
          <p:cNvSpPr>
            <a:spLocks noGrp="1"/>
          </p:cNvSpPr>
          <p:nvPr>
            <p:ph type="body" idx="1"/>
          </p:nvPr>
        </p:nvSpPr>
        <p:spPr/>
        <p:txBody>
          <a:bodyPr>
            <a:normAutofit fontScale="92500" lnSpcReduction="20000"/>
          </a:bodyPr>
          <a:lstStyle/>
          <a:p>
            <a:r>
              <a:rPr lang="en-US" b="1" dirty="0"/>
              <a:t>Example #1</a:t>
            </a:r>
          </a:p>
          <a:p>
            <a:r>
              <a:rPr lang="en-US" b="1" dirty="0"/>
              <a:t>Humber College</a:t>
            </a:r>
          </a:p>
          <a:p>
            <a:r>
              <a:rPr lang="en-US" b="1" dirty="0"/>
              <a:t>Interprofessional Education Program </a:t>
            </a:r>
          </a:p>
        </p:txBody>
      </p:sp>
      <p:pic>
        <p:nvPicPr>
          <p:cNvPr id="7" name="Picture 6">
            <a:extLst>
              <a:ext uri="{FF2B5EF4-FFF2-40B4-BE49-F238E27FC236}">
                <a16:creationId xmlns:a16="http://schemas.microsoft.com/office/drawing/2014/main" id="{3E59C94B-9AD5-43D9-AA1B-6C125888A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303" y="863601"/>
            <a:ext cx="5869521" cy="3583344"/>
          </a:xfrm>
          <a:prstGeom prst="rect">
            <a:avLst/>
          </a:prstGeom>
        </p:spPr>
      </p:pic>
    </p:spTree>
    <p:extLst>
      <p:ext uri="{BB962C8B-B14F-4D97-AF65-F5344CB8AC3E}">
        <p14:creationId xmlns:p14="http://schemas.microsoft.com/office/powerpoint/2010/main" val="968401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659121">
            <a:off x="-2675068" y="3723809"/>
            <a:ext cx="5086196" cy="5219044"/>
          </a:xfrm>
          <a:custGeom>
            <a:avLst/>
            <a:gdLst/>
            <a:ahLst/>
            <a:cxnLst/>
            <a:rect l="l" t="t" r="r" b="b"/>
            <a:pathLst>
              <a:path w="7629294" h="7828566">
                <a:moveTo>
                  <a:pt x="0" y="0"/>
                </a:moveTo>
                <a:lnTo>
                  <a:pt x="7629294" y="0"/>
                </a:lnTo>
                <a:lnTo>
                  <a:pt x="7629294" y="7828566"/>
                </a:lnTo>
                <a:lnTo>
                  <a:pt x="0" y="78285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TextBox 6"/>
          <p:cNvSpPr txBox="1"/>
          <p:nvPr/>
        </p:nvSpPr>
        <p:spPr>
          <a:xfrm>
            <a:off x="2757319" y="1362002"/>
            <a:ext cx="5874139" cy="1110112"/>
          </a:xfrm>
          <a:prstGeom prst="rect">
            <a:avLst/>
          </a:prstGeom>
        </p:spPr>
        <p:txBody>
          <a:bodyPr wrap="square" lIns="0" tIns="0" rIns="0" bIns="0" rtlCol="0" anchor="t">
            <a:spAutoFit/>
          </a:bodyPr>
          <a:lstStyle/>
          <a:p>
            <a:pPr algn="ctr">
              <a:lnSpc>
                <a:spcPts val="9183"/>
              </a:lnSpc>
            </a:pPr>
            <a:r>
              <a:rPr lang="en-US" sz="6654" spc="652" dirty="0">
                <a:solidFill>
                  <a:srgbClr val="231F20"/>
                </a:solidFill>
                <a:latin typeface="Oswald Bold"/>
              </a:rPr>
              <a:t>IPE MAPPING</a:t>
            </a:r>
          </a:p>
        </p:txBody>
      </p:sp>
      <p:sp>
        <p:nvSpPr>
          <p:cNvPr id="7" name="Freeform 7"/>
          <p:cNvSpPr/>
          <p:nvPr/>
        </p:nvSpPr>
        <p:spPr>
          <a:xfrm rot="2016048">
            <a:off x="8162325" y="-670203"/>
            <a:ext cx="7166309" cy="1791577"/>
          </a:xfrm>
          <a:custGeom>
            <a:avLst/>
            <a:gdLst/>
            <a:ahLst/>
            <a:cxnLst/>
            <a:rect l="l" t="t" r="r" b="b"/>
            <a:pathLst>
              <a:path w="10749463" h="2687366">
                <a:moveTo>
                  <a:pt x="0" y="0"/>
                </a:moveTo>
                <a:lnTo>
                  <a:pt x="10749463" y="0"/>
                </a:lnTo>
                <a:lnTo>
                  <a:pt x="10749463" y="2687365"/>
                </a:lnTo>
                <a:lnTo>
                  <a:pt x="0" y="2687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22" name="Group 21">
            <a:extLst>
              <a:ext uri="{FF2B5EF4-FFF2-40B4-BE49-F238E27FC236}">
                <a16:creationId xmlns:a16="http://schemas.microsoft.com/office/drawing/2014/main" id="{F46B5B4F-D903-FEAA-291F-B3FB69B1342D}"/>
              </a:ext>
            </a:extLst>
          </p:cNvPr>
          <p:cNvGrpSpPr/>
          <p:nvPr/>
        </p:nvGrpSpPr>
        <p:grpSpPr>
          <a:xfrm>
            <a:off x="4084974" y="2493265"/>
            <a:ext cx="5109826" cy="2713735"/>
            <a:chOff x="5019320" y="3739897"/>
            <a:chExt cx="7664739" cy="4070603"/>
          </a:xfrm>
        </p:grpSpPr>
        <p:grpSp>
          <p:nvGrpSpPr>
            <p:cNvPr id="3" name="Group 3"/>
            <p:cNvGrpSpPr/>
            <p:nvPr/>
          </p:nvGrpSpPr>
          <p:grpSpPr>
            <a:xfrm>
              <a:off x="5019320" y="3739897"/>
              <a:ext cx="1400485" cy="4070603"/>
              <a:chOff x="0" y="0"/>
              <a:chExt cx="368852" cy="1710138"/>
            </a:xfrm>
          </p:grpSpPr>
          <p:sp>
            <p:nvSpPr>
              <p:cNvPr id="4" name="Freeform 4"/>
              <p:cNvSpPr/>
              <p:nvPr/>
            </p:nvSpPr>
            <p:spPr>
              <a:xfrm>
                <a:off x="0" y="0"/>
                <a:ext cx="368852" cy="1710137"/>
              </a:xfrm>
              <a:custGeom>
                <a:avLst/>
                <a:gdLst/>
                <a:ahLst/>
                <a:cxnLst/>
                <a:rect l="l" t="t" r="r" b="b"/>
                <a:pathLst>
                  <a:path w="368852" h="1710137">
                    <a:moveTo>
                      <a:pt x="0" y="0"/>
                    </a:moveTo>
                    <a:lnTo>
                      <a:pt x="368852" y="0"/>
                    </a:lnTo>
                    <a:lnTo>
                      <a:pt x="368852" y="1710137"/>
                    </a:lnTo>
                    <a:lnTo>
                      <a:pt x="0" y="1710137"/>
                    </a:lnTo>
                    <a:close/>
                  </a:path>
                </a:pathLst>
              </a:custGeom>
              <a:solidFill>
                <a:srgbClr val="CCCCCC"/>
              </a:solidFill>
            </p:spPr>
            <p:txBody>
              <a:bodyPr/>
              <a:lstStyle/>
              <a:p>
                <a:endParaRPr lang="en-US" sz="1200" dirty="0"/>
              </a:p>
            </p:txBody>
          </p:sp>
          <p:sp>
            <p:nvSpPr>
              <p:cNvPr id="5" name="TextBox 5"/>
              <p:cNvSpPr txBox="1"/>
              <p:nvPr/>
            </p:nvSpPr>
            <p:spPr>
              <a:xfrm>
                <a:off x="0" y="-19050"/>
                <a:ext cx="368852" cy="1729188"/>
              </a:xfrm>
              <a:prstGeom prst="rect">
                <a:avLst/>
              </a:prstGeom>
            </p:spPr>
            <p:txBody>
              <a:bodyPr lIns="33867" tIns="33867" rIns="33867" bIns="33867" rtlCol="0" anchor="ctr"/>
              <a:lstStyle/>
              <a:p>
                <a:pPr algn="ctr">
                  <a:lnSpc>
                    <a:spcPts val="1906"/>
                  </a:lnSpc>
                </a:pPr>
                <a:endParaRPr sz="1200"/>
              </a:p>
            </p:txBody>
          </p:sp>
        </p:grpSp>
        <p:sp>
          <p:nvSpPr>
            <p:cNvPr id="8" name="TextBox 8"/>
            <p:cNvSpPr txBox="1"/>
            <p:nvPr/>
          </p:nvSpPr>
          <p:spPr>
            <a:xfrm>
              <a:off x="5231353" y="4063386"/>
              <a:ext cx="937220" cy="654026"/>
            </a:xfrm>
            <a:prstGeom prst="rect">
              <a:avLst/>
            </a:prstGeom>
          </p:spPr>
          <p:txBody>
            <a:bodyPr lIns="0" tIns="0" rIns="0" bIns="0" rtlCol="0" anchor="t">
              <a:spAutoFit/>
            </a:bodyPr>
            <a:lstStyle/>
            <a:p>
              <a:pPr algn="ctr">
                <a:lnSpc>
                  <a:spcPts val="3418"/>
                </a:lnSpc>
              </a:pPr>
              <a:r>
                <a:rPr lang="en-US" sz="2847">
                  <a:solidFill>
                    <a:srgbClr val="363636"/>
                  </a:solidFill>
                  <a:latin typeface="Oswald Bold Italics"/>
                </a:rPr>
                <a:t>01</a:t>
              </a:r>
            </a:p>
          </p:txBody>
        </p:sp>
        <p:sp>
          <p:nvSpPr>
            <p:cNvPr id="9" name="TextBox 9"/>
            <p:cNvSpPr txBox="1"/>
            <p:nvPr/>
          </p:nvSpPr>
          <p:spPr>
            <a:xfrm>
              <a:off x="5231353" y="4860504"/>
              <a:ext cx="937220" cy="654026"/>
            </a:xfrm>
            <a:prstGeom prst="rect">
              <a:avLst/>
            </a:prstGeom>
          </p:spPr>
          <p:txBody>
            <a:bodyPr lIns="0" tIns="0" rIns="0" bIns="0" rtlCol="0" anchor="t">
              <a:spAutoFit/>
            </a:bodyPr>
            <a:lstStyle/>
            <a:p>
              <a:pPr algn="ctr">
                <a:lnSpc>
                  <a:spcPts val="3418"/>
                </a:lnSpc>
              </a:pPr>
              <a:r>
                <a:rPr lang="en-US" sz="2847">
                  <a:solidFill>
                    <a:srgbClr val="363636"/>
                  </a:solidFill>
                  <a:latin typeface="Oswald Bold Italics"/>
                </a:rPr>
                <a:t>02</a:t>
              </a:r>
            </a:p>
          </p:txBody>
        </p:sp>
        <p:sp>
          <p:nvSpPr>
            <p:cNvPr id="10" name="TextBox 10"/>
            <p:cNvSpPr txBox="1"/>
            <p:nvPr/>
          </p:nvSpPr>
          <p:spPr>
            <a:xfrm>
              <a:off x="5231353" y="5741661"/>
              <a:ext cx="937220" cy="654026"/>
            </a:xfrm>
            <a:prstGeom prst="rect">
              <a:avLst/>
            </a:prstGeom>
          </p:spPr>
          <p:txBody>
            <a:bodyPr lIns="0" tIns="0" rIns="0" bIns="0" rtlCol="0" anchor="t">
              <a:spAutoFit/>
            </a:bodyPr>
            <a:lstStyle/>
            <a:p>
              <a:pPr algn="ctr">
                <a:lnSpc>
                  <a:spcPts val="3418"/>
                </a:lnSpc>
              </a:pPr>
              <a:r>
                <a:rPr lang="en-US" sz="2847">
                  <a:solidFill>
                    <a:srgbClr val="363636"/>
                  </a:solidFill>
                  <a:latin typeface="Oswald Bold Italics"/>
                </a:rPr>
                <a:t>03</a:t>
              </a:r>
            </a:p>
          </p:txBody>
        </p:sp>
        <p:sp>
          <p:nvSpPr>
            <p:cNvPr id="11" name="TextBox 11"/>
            <p:cNvSpPr txBox="1"/>
            <p:nvPr/>
          </p:nvSpPr>
          <p:spPr>
            <a:xfrm>
              <a:off x="5231353" y="6538780"/>
              <a:ext cx="937220" cy="654026"/>
            </a:xfrm>
            <a:prstGeom prst="rect">
              <a:avLst/>
            </a:prstGeom>
          </p:spPr>
          <p:txBody>
            <a:bodyPr lIns="0" tIns="0" rIns="0" bIns="0" rtlCol="0" anchor="t">
              <a:spAutoFit/>
            </a:bodyPr>
            <a:lstStyle/>
            <a:p>
              <a:pPr algn="ctr">
                <a:lnSpc>
                  <a:spcPts val="3418"/>
                </a:lnSpc>
              </a:pPr>
              <a:r>
                <a:rPr lang="en-US" sz="2847">
                  <a:solidFill>
                    <a:srgbClr val="363636"/>
                  </a:solidFill>
                  <a:latin typeface="Oswald Bold Italics"/>
                </a:rPr>
                <a:t>04</a:t>
              </a:r>
            </a:p>
          </p:txBody>
        </p:sp>
        <p:sp>
          <p:nvSpPr>
            <p:cNvPr id="15" name="TextBox 15"/>
            <p:cNvSpPr txBox="1"/>
            <p:nvPr/>
          </p:nvSpPr>
          <p:spPr>
            <a:xfrm>
              <a:off x="6607430" y="4171338"/>
              <a:ext cx="5790503" cy="424251"/>
            </a:xfrm>
            <a:prstGeom prst="rect">
              <a:avLst/>
            </a:prstGeom>
          </p:spPr>
          <p:txBody>
            <a:bodyPr lIns="0" tIns="0" rIns="0" bIns="0" rtlCol="0" anchor="t">
              <a:spAutoFit/>
            </a:bodyPr>
            <a:lstStyle/>
            <a:p>
              <a:pPr>
                <a:lnSpc>
                  <a:spcPts val="2322"/>
                </a:lnSpc>
              </a:pPr>
              <a:r>
                <a:rPr lang="en-US" sz="1683" spc="165" dirty="0">
                  <a:solidFill>
                    <a:srgbClr val="231F20"/>
                  </a:solidFill>
                  <a:latin typeface="DM Sans"/>
                </a:rPr>
                <a:t>ABOUT HUMBER</a:t>
              </a:r>
            </a:p>
          </p:txBody>
        </p:sp>
        <p:sp>
          <p:nvSpPr>
            <p:cNvPr id="16" name="TextBox 16"/>
            <p:cNvSpPr txBox="1"/>
            <p:nvPr/>
          </p:nvSpPr>
          <p:spPr>
            <a:xfrm>
              <a:off x="6607430" y="4965555"/>
              <a:ext cx="6076629" cy="424251"/>
            </a:xfrm>
            <a:prstGeom prst="rect">
              <a:avLst/>
            </a:prstGeom>
          </p:spPr>
          <p:txBody>
            <a:bodyPr lIns="0" tIns="0" rIns="0" bIns="0" rtlCol="0" anchor="t">
              <a:spAutoFit/>
            </a:bodyPr>
            <a:lstStyle/>
            <a:p>
              <a:pPr>
                <a:lnSpc>
                  <a:spcPts val="2322"/>
                </a:lnSpc>
              </a:pPr>
              <a:r>
                <a:rPr lang="en-US" sz="1683" spc="165" dirty="0">
                  <a:solidFill>
                    <a:srgbClr val="231F20"/>
                  </a:solidFill>
                  <a:latin typeface="DM Sans"/>
                </a:rPr>
                <a:t>HISTORY OF IPE</a:t>
              </a:r>
            </a:p>
          </p:txBody>
        </p:sp>
        <p:sp>
          <p:nvSpPr>
            <p:cNvPr id="17" name="TextBox 17"/>
            <p:cNvSpPr txBox="1"/>
            <p:nvPr/>
          </p:nvSpPr>
          <p:spPr>
            <a:xfrm>
              <a:off x="6607430" y="5885644"/>
              <a:ext cx="5790503" cy="424251"/>
            </a:xfrm>
            <a:prstGeom prst="rect">
              <a:avLst/>
            </a:prstGeom>
          </p:spPr>
          <p:txBody>
            <a:bodyPr lIns="0" tIns="0" rIns="0" bIns="0" rtlCol="0" anchor="t">
              <a:spAutoFit/>
            </a:bodyPr>
            <a:lstStyle/>
            <a:p>
              <a:pPr>
                <a:lnSpc>
                  <a:spcPts val="2322"/>
                </a:lnSpc>
                <a:spcBef>
                  <a:spcPct val="0"/>
                </a:spcBef>
              </a:pPr>
              <a:r>
                <a:rPr lang="en-US" sz="1683" spc="165">
                  <a:solidFill>
                    <a:srgbClr val="231F20"/>
                  </a:solidFill>
                  <a:latin typeface="DM Sans"/>
                </a:rPr>
                <a:t>STRATEGY</a:t>
              </a:r>
            </a:p>
          </p:txBody>
        </p:sp>
        <p:sp>
          <p:nvSpPr>
            <p:cNvPr id="18" name="TextBox 18"/>
            <p:cNvSpPr txBox="1"/>
            <p:nvPr/>
          </p:nvSpPr>
          <p:spPr>
            <a:xfrm>
              <a:off x="6607430" y="6679863"/>
              <a:ext cx="6076629" cy="424251"/>
            </a:xfrm>
            <a:prstGeom prst="rect">
              <a:avLst/>
            </a:prstGeom>
          </p:spPr>
          <p:txBody>
            <a:bodyPr lIns="0" tIns="0" rIns="0" bIns="0" rtlCol="0" anchor="t">
              <a:spAutoFit/>
            </a:bodyPr>
            <a:lstStyle/>
            <a:p>
              <a:pPr>
                <a:lnSpc>
                  <a:spcPts val="2322"/>
                </a:lnSpc>
                <a:spcBef>
                  <a:spcPct val="0"/>
                </a:spcBef>
              </a:pPr>
              <a:r>
                <a:rPr lang="en-US" sz="1683" spc="165">
                  <a:solidFill>
                    <a:srgbClr val="231F20"/>
                  </a:solidFill>
                  <a:latin typeface="DM Sans"/>
                </a:rPr>
                <a:t>PROCESS</a:t>
              </a:r>
            </a:p>
          </p:txBody>
        </p:sp>
      </p:grpSp>
      <p:pic>
        <p:nvPicPr>
          <p:cNvPr id="12" name="Picture 11" descr="A black background with a black square&#10;&#10;Description automatically generated with medium confidence">
            <a:extLst>
              <a:ext uri="{FF2B5EF4-FFF2-40B4-BE49-F238E27FC236}">
                <a16:creationId xmlns:a16="http://schemas.microsoft.com/office/drawing/2014/main" id="{6E9A24A9-B5C0-85F1-D3D7-262BABB2DA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817" y="469265"/>
            <a:ext cx="3723512" cy="69505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7">
            <a:extLst>
              <a:ext uri="{FF2B5EF4-FFF2-40B4-BE49-F238E27FC236}">
                <a16:creationId xmlns:a16="http://schemas.microsoft.com/office/drawing/2014/main" id="{FA3EFEF5-5854-EC0F-BFDE-E7F29AD0F95C}"/>
              </a:ext>
            </a:extLst>
          </p:cNvPr>
          <p:cNvSpPr/>
          <p:nvPr/>
        </p:nvSpPr>
        <p:spPr>
          <a:xfrm>
            <a:off x="6978205" y="3243382"/>
            <a:ext cx="1366112" cy="136611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1A1A"/>
          </a:solidFill>
        </p:spPr>
        <p:txBody>
          <a:bodyPr/>
          <a:lstStyle/>
          <a:p>
            <a:endParaRPr lang="en-US" sz="1200"/>
          </a:p>
        </p:txBody>
      </p:sp>
      <p:sp>
        <p:nvSpPr>
          <p:cNvPr id="5" name="Freeform 17">
            <a:extLst>
              <a:ext uri="{FF2B5EF4-FFF2-40B4-BE49-F238E27FC236}">
                <a16:creationId xmlns:a16="http://schemas.microsoft.com/office/drawing/2014/main" id="{E61CCD28-2DD3-5591-BDF0-79E95C16DBFD}"/>
              </a:ext>
            </a:extLst>
          </p:cNvPr>
          <p:cNvSpPr/>
          <p:nvPr/>
        </p:nvSpPr>
        <p:spPr>
          <a:xfrm>
            <a:off x="4137127" y="3290617"/>
            <a:ext cx="1366112" cy="136611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1A1A"/>
          </a:solidFill>
        </p:spPr>
        <p:txBody>
          <a:bodyPr/>
          <a:lstStyle/>
          <a:p>
            <a:endParaRPr lang="en-US" sz="1200"/>
          </a:p>
        </p:txBody>
      </p:sp>
      <p:sp>
        <p:nvSpPr>
          <p:cNvPr id="2" name="Freeform 17">
            <a:extLst>
              <a:ext uri="{FF2B5EF4-FFF2-40B4-BE49-F238E27FC236}">
                <a16:creationId xmlns:a16="http://schemas.microsoft.com/office/drawing/2014/main" id="{0A19283F-0A32-ADFA-639B-9580F55DB6CA}"/>
              </a:ext>
            </a:extLst>
          </p:cNvPr>
          <p:cNvSpPr/>
          <p:nvPr/>
        </p:nvSpPr>
        <p:spPr>
          <a:xfrm>
            <a:off x="915274" y="691288"/>
            <a:ext cx="1366112" cy="136611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1A1A"/>
          </a:solidFill>
        </p:spPr>
        <p:txBody>
          <a:bodyPr/>
          <a:lstStyle/>
          <a:p>
            <a:endParaRPr lang="en-US" sz="1200"/>
          </a:p>
        </p:txBody>
      </p:sp>
      <p:sp>
        <p:nvSpPr>
          <p:cNvPr id="84" name="TextBox 18">
            <a:extLst>
              <a:ext uri="{FF2B5EF4-FFF2-40B4-BE49-F238E27FC236}">
                <a16:creationId xmlns:a16="http://schemas.microsoft.com/office/drawing/2014/main" id="{FDA529EE-AEE6-896C-328E-D32A2D685DEC}"/>
              </a:ext>
            </a:extLst>
          </p:cNvPr>
          <p:cNvSpPr txBox="1"/>
          <p:nvPr/>
        </p:nvSpPr>
        <p:spPr>
          <a:xfrm>
            <a:off x="8503901" y="4475429"/>
            <a:ext cx="1822729" cy="1440572"/>
          </a:xfrm>
          <a:prstGeom prst="rect">
            <a:avLst/>
          </a:prstGeom>
        </p:spPr>
        <p:txBody>
          <a:bodyPr lIns="33867" tIns="33867" rIns="33867" bIns="33867" rtlCol="0" anchor="ctr"/>
          <a:lstStyle/>
          <a:p>
            <a:pPr algn="ctr">
              <a:lnSpc>
                <a:spcPts val="2743"/>
              </a:lnSpc>
              <a:spcBef>
                <a:spcPct val="0"/>
              </a:spcBef>
            </a:pPr>
            <a:endParaRPr sz="1200"/>
          </a:p>
        </p:txBody>
      </p:sp>
      <p:sp>
        <p:nvSpPr>
          <p:cNvPr id="3" name="Freeform 3"/>
          <p:cNvSpPr/>
          <p:nvPr/>
        </p:nvSpPr>
        <p:spPr>
          <a:xfrm rot="257863">
            <a:off x="-380870" y="4100663"/>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13" name="Group 13"/>
          <p:cNvGrpSpPr/>
          <p:nvPr/>
        </p:nvGrpSpPr>
        <p:grpSpPr>
          <a:xfrm>
            <a:off x="290680" y="826284"/>
            <a:ext cx="2742119" cy="3347191"/>
            <a:chOff x="0" y="-57150"/>
            <a:chExt cx="1279723" cy="1562104"/>
          </a:xfrm>
        </p:grpSpPr>
        <p:sp>
          <p:nvSpPr>
            <p:cNvPr id="14" name="Freeform 14"/>
            <p:cNvSpPr/>
            <p:nvPr/>
          </p:nvSpPr>
          <p:spPr>
            <a:xfrm>
              <a:off x="0" y="0"/>
              <a:ext cx="1279723" cy="1504954"/>
            </a:xfrm>
            <a:custGeom>
              <a:avLst/>
              <a:gdLst/>
              <a:ahLst/>
              <a:cxnLst/>
              <a:rect l="l" t="t" r="r" b="b"/>
              <a:pathLst>
                <a:path w="1279723" h="1271725">
                  <a:moveTo>
                    <a:pt x="0" y="0"/>
                  </a:moveTo>
                  <a:lnTo>
                    <a:pt x="1279723" y="0"/>
                  </a:lnTo>
                  <a:lnTo>
                    <a:pt x="1279723" y="1271725"/>
                  </a:lnTo>
                  <a:lnTo>
                    <a:pt x="0" y="1271725"/>
                  </a:lnTo>
                  <a:close/>
                </a:path>
              </a:pathLst>
            </a:custGeom>
            <a:solidFill>
              <a:srgbClr val="1A1A1A"/>
            </a:solidFill>
          </p:spPr>
          <p:txBody>
            <a:bodyPr/>
            <a:lstStyle/>
            <a:p>
              <a:endParaRPr lang="en-US" sz="1200"/>
            </a:p>
          </p:txBody>
        </p:sp>
        <p:sp>
          <p:nvSpPr>
            <p:cNvPr id="15" name="TextBox 15"/>
            <p:cNvSpPr txBox="1"/>
            <p:nvPr/>
          </p:nvSpPr>
          <p:spPr>
            <a:xfrm>
              <a:off x="0" y="-57150"/>
              <a:ext cx="1279723" cy="1328875"/>
            </a:xfrm>
            <a:prstGeom prst="rect">
              <a:avLst/>
            </a:prstGeom>
          </p:spPr>
          <p:txBody>
            <a:bodyPr lIns="33867" tIns="33867" rIns="33867" bIns="33867" rtlCol="0" anchor="ctr"/>
            <a:lstStyle/>
            <a:p>
              <a:pPr algn="ctr">
                <a:lnSpc>
                  <a:spcPts val="2743"/>
                </a:lnSpc>
                <a:spcBef>
                  <a:spcPct val="0"/>
                </a:spcBef>
              </a:pPr>
              <a:endParaRPr sz="1200"/>
            </a:p>
          </p:txBody>
        </p:sp>
      </p:grpSp>
      <p:sp>
        <p:nvSpPr>
          <p:cNvPr id="28" name="TextBox 28"/>
          <p:cNvSpPr txBox="1"/>
          <p:nvPr/>
        </p:nvSpPr>
        <p:spPr>
          <a:xfrm>
            <a:off x="283674" y="1677510"/>
            <a:ext cx="2577390" cy="2254528"/>
          </a:xfrm>
          <a:prstGeom prst="rect">
            <a:avLst/>
          </a:prstGeom>
        </p:spPr>
        <p:txBody>
          <a:bodyPr wrap="square" lIns="0" tIns="0" rIns="0" bIns="0" rtlCol="0" anchor="t">
            <a:spAutoFit/>
          </a:bodyPr>
          <a:lstStyle/>
          <a:p>
            <a:pPr marL="247212" indent="-124806">
              <a:lnSpc>
                <a:spcPts val="1576"/>
              </a:lnSpc>
              <a:buFont typeface="Arial" panose="020B0604020202020204" pitchFamily="34" charset="0"/>
              <a:buChar char="•"/>
            </a:pPr>
            <a:r>
              <a:rPr lang="en-CA" sz="1333" dirty="0">
                <a:solidFill>
                  <a:schemeClr val="bg1"/>
                </a:solidFill>
                <a:latin typeface="DM Sans" pitchFamily="2" charset="77"/>
              </a:rPr>
              <a:t>Workplace Health and Wellness</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Biomedical Sciences</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Infection Prevention &amp; Control</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Clinical Research</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Clinical Bioinformatics</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Health Sector Regulatory Compliance</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Regulatory Affairs</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Biotechnology</a:t>
            </a:r>
          </a:p>
        </p:txBody>
      </p:sp>
      <p:sp>
        <p:nvSpPr>
          <p:cNvPr id="31" name="TextBox 31"/>
          <p:cNvSpPr txBox="1"/>
          <p:nvPr/>
        </p:nvSpPr>
        <p:spPr>
          <a:xfrm>
            <a:off x="670108" y="1071886"/>
            <a:ext cx="1983262" cy="491801"/>
          </a:xfrm>
          <a:prstGeom prst="rect">
            <a:avLst/>
          </a:prstGeom>
        </p:spPr>
        <p:txBody>
          <a:bodyPr lIns="0" tIns="0" rIns="0" bIns="0" rtlCol="0" anchor="t">
            <a:spAutoFit/>
          </a:bodyPr>
          <a:lstStyle/>
          <a:p>
            <a:pPr algn="ctr">
              <a:lnSpc>
                <a:spcPts val="1977"/>
              </a:lnSpc>
              <a:spcBef>
                <a:spcPct val="0"/>
              </a:spcBef>
            </a:pPr>
            <a:r>
              <a:rPr lang="en-US" sz="1433" spc="140" dirty="0">
                <a:solidFill>
                  <a:srgbClr val="FDFBFB"/>
                </a:solidFill>
                <a:latin typeface="Oswald"/>
              </a:rPr>
              <a:t>BIOMEDICAL SCIENCES &amp; HEALTH REGULATION</a:t>
            </a:r>
          </a:p>
        </p:txBody>
      </p:sp>
      <p:grpSp>
        <p:nvGrpSpPr>
          <p:cNvPr id="19" name="Group 18">
            <a:extLst>
              <a:ext uri="{FF2B5EF4-FFF2-40B4-BE49-F238E27FC236}">
                <a16:creationId xmlns:a16="http://schemas.microsoft.com/office/drawing/2014/main" id="{141338F6-11C7-2FA4-9CE4-4961A11AF6AB}"/>
              </a:ext>
            </a:extLst>
          </p:cNvPr>
          <p:cNvGrpSpPr/>
          <p:nvPr/>
        </p:nvGrpSpPr>
        <p:grpSpPr>
          <a:xfrm>
            <a:off x="9300795" y="3280180"/>
            <a:ext cx="2742119" cy="3376020"/>
            <a:chOff x="13879636" y="4610100"/>
            <a:chExt cx="4113179" cy="5064030"/>
          </a:xfrm>
        </p:grpSpPr>
        <p:sp>
          <p:nvSpPr>
            <p:cNvPr id="7" name="Freeform 17">
              <a:extLst>
                <a:ext uri="{FF2B5EF4-FFF2-40B4-BE49-F238E27FC236}">
                  <a16:creationId xmlns:a16="http://schemas.microsoft.com/office/drawing/2014/main" id="{1686E0C2-77EF-309A-A5C8-871E9474CB90}"/>
                </a:ext>
              </a:extLst>
            </p:cNvPr>
            <p:cNvSpPr/>
            <p:nvPr/>
          </p:nvSpPr>
          <p:spPr>
            <a:xfrm>
              <a:off x="14911641" y="4891513"/>
              <a:ext cx="2049168" cy="204916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1A1A"/>
            </a:solidFill>
          </p:spPr>
          <p:txBody>
            <a:bodyPr/>
            <a:lstStyle/>
            <a:p>
              <a:endParaRPr lang="en-US" sz="1200"/>
            </a:p>
          </p:txBody>
        </p:sp>
        <p:grpSp>
          <p:nvGrpSpPr>
            <p:cNvPr id="95" name="Group 94">
              <a:extLst>
                <a:ext uri="{FF2B5EF4-FFF2-40B4-BE49-F238E27FC236}">
                  <a16:creationId xmlns:a16="http://schemas.microsoft.com/office/drawing/2014/main" id="{14A22C3D-637E-C5C7-9AD5-7547278672FF}"/>
                </a:ext>
              </a:extLst>
            </p:cNvPr>
            <p:cNvGrpSpPr/>
            <p:nvPr/>
          </p:nvGrpSpPr>
          <p:grpSpPr>
            <a:xfrm>
              <a:off x="13879636" y="4610100"/>
              <a:ext cx="4113179" cy="5064030"/>
              <a:chOff x="1885283" y="5642070"/>
              <a:chExt cx="4113179" cy="5064030"/>
            </a:xfrm>
          </p:grpSpPr>
          <p:sp>
            <p:nvSpPr>
              <p:cNvPr id="81" name="TextBox 18">
                <a:extLst>
                  <a:ext uri="{FF2B5EF4-FFF2-40B4-BE49-F238E27FC236}">
                    <a16:creationId xmlns:a16="http://schemas.microsoft.com/office/drawing/2014/main" id="{947FC5A8-E2A8-6BA6-AEAC-BD5556FEB923}"/>
                  </a:ext>
                </a:extLst>
              </p:cNvPr>
              <p:cNvSpPr txBox="1"/>
              <p:nvPr/>
            </p:nvSpPr>
            <p:spPr>
              <a:xfrm>
                <a:off x="2596055" y="5646212"/>
                <a:ext cx="2734094" cy="2160858"/>
              </a:xfrm>
              <a:prstGeom prst="rect">
                <a:avLst/>
              </a:prstGeom>
            </p:spPr>
            <p:txBody>
              <a:bodyPr lIns="33867" tIns="33867" rIns="33867" bIns="33867" rtlCol="0" anchor="ctr"/>
              <a:lstStyle/>
              <a:p>
                <a:pPr algn="ctr">
                  <a:lnSpc>
                    <a:spcPts val="2743"/>
                  </a:lnSpc>
                  <a:spcBef>
                    <a:spcPct val="0"/>
                  </a:spcBef>
                </a:pPr>
                <a:endParaRPr sz="1200"/>
              </a:p>
            </p:txBody>
          </p:sp>
          <p:grpSp>
            <p:nvGrpSpPr>
              <p:cNvPr id="43" name="Group 42">
                <a:extLst>
                  <a:ext uri="{FF2B5EF4-FFF2-40B4-BE49-F238E27FC236}">
                    <a16:creationId xmlns:a16="http://schemas.microsoft.com/office/drawing/2014/main" id="{8B01FC0F-773A-A67B-24BC-1B624D793AFD}"/>
                  </a:ext>
                </a:extLst>
              </p:cNvPr>
              <p:cNvGrpSpPr/>
              <p:nvPr/>
            </p:nvGrpSpPr>
            <p:grpSpPr>
              <a:xfrm>
                <a:off x="1885283" y="5642070"/>
                <a:ext cx="4113179" cy="5064030"/>
                <a:chOff x="2289311" y="3701555"/>
                <a:chExt cx="4113179" cy="5064030"/>
              </a:xfrm>
            </p:grpSpPr>
            <p:grpSp>
              <p:nvGrpSpPr>
                <p:cNvPr id="44" name="Group 13">
                  <a:extLst>
                    <a:ext uri="{FF2B5EF4-FFF2-40B4-BE49-F238E27FC236}">
                      <a16:creationId xmlns:a16="http://schemas.microsoft.com/office/drawing/2014/main" id="{DA960C07-7C65-6714-EE52-44D3B0A29202}"/>
                    </a:ext>
                  </a:extLst>
                </p:cNvPr>
                <p:cNvGrpSpPr/>
                <p:nvPr/>
              </p:nvGrpSpPr>
              <p:grpSpPr>
                <a:xfrm>
                  <a:off x="2289311" y="4494425"/>
                  <a:ext cx="4113179" cy="4271160"/>
                  <a:chOff x="0" y="-57150"/>
                  <a:chExt cx="1279723" cy="1328875"/>
                </a:xfrm>
              </p:grpSpPr>
              <p:sp>
                <p:nvSpPr>
                  <p:cNvPr id="50" name="Freeform 14">
                    <a:extLst>
                      <a:ext uri="{FF2B5EF4-FFF2-40B4-BE49-F238E27FC236}">
                        <a16:creationId xmlns:a16="http://schemas.microsoft.com/office/drawing/2014/main" id="{D4D1B916-6267-48AD-49F7-0E75129B3909}"/>
                      </a:ext>
                    </a:extLst>
                  </p:cNvPr>
                  <p:cNvSpPr/>
                  <p:nvPr/>
                </p:nvSpPr>
                <p:spPr>
                  <a:xfrm>
                    <a:off x="0" y="0"/>
                    <a:ext cx="1279723" cy="1130841"/>
                  </a:xfrm>
                  <a:custGeom>
                    <a:avLst/>
                    <a:gdLst/>
                    <a:ahLst/>
                    <a:cxnLst/>
                    <a:rect l="l" t="t" r="r" b="b"/>
                    <a:pathLst>
                      <a:path w="1279723" h="1271725">
                        <a:moveTo>
                          <a:pt x="0" y="0"/>
                        </a:moveTo>
                        <a:lnTo>
                          <a:pt x="1279723" y="0"/>
                        </a:lnTo>
                        <a:lnTo>
                          <a:pt x="1279723" y="1271725"/>
                        </a:lnTo>
                        <a:lnTo>
                          <a:pt x="0" y="1271725"/>
                        </a:lnTo>
                        <a:close/>
                      </a:path>
                    </a:pathLst>
                  </a:custGeom>
                  <a:solidFill>
                    <a:srgbClr val="1A1A1A"/>
                  </a:solidFill>
                </p:spPr>
                <p:txBody>
                  <a:bodyPr/>
                  <a:lstStyle/>
                  <a:p>
                    <a:endParaRPr lang="en-US" sz="1200"/>
                  </a:p>
                </p:txBody>
              </p:sp>
              <p:sp>
                <p:nvSpPr>
                  <p:cNvPr id="51" name="TextBox 15">
                    <a:extLst>
                      <a:ext uri="{FF2B5EF4-FFF2-40B4-BE49-F238E27FC236}">
                        <a16:creationId xmlns:a16="http://schemas.microsoft.com/office/drawing/2014/main" id="{037CD2BF-717E-036E-FF67-98B9D3D422F7}"/>
                      </a:ext>
                    </a:extLst>
                  </p:cNvPr>
                  <p:cNvSpPr txBox="1"/>
                  <p:nvPr/>
                </p:nvSpPr>
                <p:spPr>
                  <a:xfrm>
                    <a:off x="0" y="-57150"/>
                    <a:ext cx="1279723" cy="1328875"/>
                  </a:xfrm>
                  <a:prstGeom prst="rect">
                    <a:avLst/>
                  </a:prstGeom>
                </p:spPr>
                <p:txBody>
                  <a:bodyPr lIns="33867" tIns="33867" rIns="33867" bIns="33867" rtlCol="0" anchor="ctr"/>
                  <a:lstStyle/>
                  <a:p>
                    <a:pPr algn="ctr">
                      <a:lnSpc>
                        <a:spcPts val="2743"/>
                      </a:lnSpc>
                      <a:spcBef>
                        <a:spcPct val="0"/>
                      </a:spcBef>
                    </a:pPr>
                    <a:endParaRPr sz="1200"/>
                  </a:p>
                </p:txBody>
              </p:sp>
            </p:grpSp>
            <p:sp>
              <p:nvSpPr>
                <p:cNvPr id="49" name="TextBox 18">
                  <a:extLst>
                    <a:ext uri="{FF2B5EF4-FFF2-40B4-BE49-F238E27FC236}">
                      <a16:creationId xmlns:a16="http://schemas.microsoft.com/office/drawing/2014/main" id="{AC3E30CE-711E-9164-9CA8-D6A072293EA7}"/>
                    </a:ext>
                  </a:extLst>
                </p:cNvPr>
                <p:cNvSpPr txBox="1"/>
                <p:nvPr/>
              </p:nvSpPr>
              <p:spPr>
                <a:xfrm>
                  <a:off x="3513426" y="3701555"/>
                  <a:ext cx="1664949" cy="1809031"/>
                </a:xfrm>
                <a:prstGeom prst="rect">
                  <a:avLst/>
                </a:prstGeom>
              </p:spPr>
              <p:txBody>
                <a:bodyPr lIns="33867" tIns="33867" rIns="33867" bIns="33867" rtlCol="0" anchor="ctr"/>
                <a:lstStyle/>
                <a:p>
                  <a:pPr algn="ctr">
                    <a:lnSpc>
                      <a:spcPts val="2743"/>
                    </a:lnSpc>
                    <a:spcBef>
                      <a:spcPct val="0"/>
                    </a:spcBef>
                  </a:pPr>
                  <a:endParaRPr sz="1200"/>
                </a:p>
              </p:txBody>
            </p:sp>
            <p:sp>
              <p:nvSpPr>
                <p:cNvPr id="46" name="TextBox 28">
                  <a:extLst>
                    <a:ext uri="{FF2B5EF4-FFF2-40B4-BE49-F238E27FC236}">
                      <a16:creationId xmlns:a16="http://schemas.microsoft.com/office/drawing/2014/main" id="{ED35B690-C50E-0F0E-3097-FB352ABEB6AA}"/>
                    </a:ext>
                  </a:extLst>
                </p:cNvPr>
                <p:cNvSpPr txBox="1"/>
                <p:nvPr/>
              </p:nvSpPr>
              <p:spPr>
                <a:xfrm>
                  <a:off x="2618959" y="5351666"/>
                  <a:ext cx="3542622" cy="2458463"/>
                </a:xfrm>
                <a:prstGeom prst="rect">
                  <a:avLst/>
                </a:prstGeom>
              </p:spPr>
              <p:txBody>
                <a:bodyPr lIns="0" tIns="0" rIns="0" bIns="0" rtlCol="0" anchor="t">
                  <a:spAutoFit/>
                </a:bodyPr>
                <a:lstStyle/>
                <a:p>
                  <a:pPr marL="247979" lvl="1" indent="-123990">
                    <a:lnSpc>
                      <a:spcPts val="1585"/>
                    </a:lnSpc>
                    <a:buFont typeface="Arial"/>
                    <a:buChar char="•"/>
                  </a:pPr>
                  <a:r>
                    <a:rPr lang="en-US" sz="1333" spc="112" dirty="0">
                      <a:solidFill>
                        <a:srgbClr val="FFFBFB"/>
                      </a:solidFill>
                      <a:latin typeface="DM Sans"/>
                    </a:rPr>
                    <a:t>Exercise Science &amp; Lifestyle Management</a:t>
                  </a:r>
                </a:p>
                <a:p>
                  <a:pPr marL="247979" lvl="1" indent="-123990">
                    <a:lnSpc>
                      <a:spcPts val="1585"/>
                    </a:lnSpc>
                    <a:buFont typeface="Arial"/>
                    <a:buChar char="•"/>
                  </a:pPr>
                  <a:r>
                    <a:rPr lang="en-US" sz="1333" spc="112" dirty="0">
                      <a:solidFill>
                        <a:srgbClr val="FFFBFB"/>
                      </a:solidFill>
                      <a:latin typeface="DM Sans"/>
                    </a:rPr>
                    <a:t>Fitness &amp; Health Promotion</a:t>
                  </a:r>
                </a:p>
                <a:p>
                  <a:pPr marL="247979" lvl="1" indent="-123990">
                    <a:lnSpc>
                      <a:spcPts val="1585"/>
                    </a:lnSpc>
                    <a:buFont typeface="Arial"/>
                    <a:buChar char="•"/>
                  </a:pPr>
                  <a:r>
                    <a:rPr lang="en-US" sz="1333" spc="112" dirty="0">
                      <a:solidFill>
                        <a:srgbClr val="FFFBFB"/>
                      </a:solidFill>
                      <a:latin typeface="DM Sans"/>
                    </a:rPr>
                    <a:t>Food &amp; Nutrition Management</a:t>
                  </a:r>
                </a:p>
                <a:p>
                  <a:pPr marL="247979" lvl="1" indent="-123990">
                    <a:lnSpc>
                      <a:spcPts val="1585"/>
                    </a:lnSpc>
                    <a:buFont typeface="Arial"/>
                    <a:buChar char="•"/>
                  </a:pPr>
                  <a:r>
                    <a:rPr lang="en-US" sz="1333" spc="112" dirty="0">
                      <a:solidFill>
                        <a:srgbClr val="FFFBFB"/>
                      </a:solidFill>
                      <a:latin typeface="DM Sans"/>
                    </a:rPr>
                    <a:t>Nutrition &amp; Healthy Lifestyle Promotion</a:t>
                  </a:r>
                </a:p>
              </p:txBody>
            </p:sp>
            <p:sp>
              <p:nvSpPr>
                <p:cNvPr id="47" name="TextBox 31">
                  <a:extLst>
                    <a:ext uri="{FF2B5EF4-FFF2-40B4-BE49-F238E27FC236}">
                      <a16:creationId xmlns:a16="http://schemas.microsoft.com/office/drawing/2014/main" id="{EDFD3088-9DC2-82CF-8DAC-9F2D7453888A}"/>
                    </a:ext>
                  </a:extLst>
                </p:cNvPr>
                <p:cNvSpPr txBox="1"/>
                <p:nvPr/>
              </p:nvSpPr>
              <p:spPr>
                <a:xfrm>
                  <a:off x="2836402" y="4488527"/>
                  <a:ext cx="2974893" cy="737702"/>
                </a:xfrm>
                <a:prstGeom prst="rect">
                  <a:avLst/>
                </a:prstGeom>
              </p:spPr>
              <p:txBody>
                <a:bodyPr lIns="0" tIns="0" rIns="0" bIns="0" rtlCol="0" anchor="t">
                  <a:spAutoFit/>
                </a:bodyPr>
                <a:lstStyle/>
                <a:p>
                  <a:pPr algn="ctr">
                    <a:lnSpc>
                      <a:spcPts val="1977"/>
                    </a:lnSpc>
                    <a:spcBef>
                      <a:spcPct val="0"/>
                    </a:spcBef>
                  </a:pPr>
                  <a:r>
                    <a:rPr lang="en-US" sz="1433" spc="140" dirty="0">
                      <a:solidFill>
                        <a:srgbClr val="FDFBFB"/>
                      </a:solidFill>
                      <a:latin typeface="Oswald"/>
                    </a:rPr>
                    <a:t>EXERCISE &amp; NUTRTIIONAL SCIENCES</a:t>
                  </a:r>
                </a:p>
              </p:txBody>
            </p:sp>
          </p:grpSp>
        </p:grpSp>
      </p:grpSp>
      <p:grpSp>
        <p:nvGrpSpPr>
          <p:cNvPr id="52" name="Group 51">
            <a:extLst>
              <a:ext uri="{FF2B5EF4-FFF2-40B4-BE49-F238E27FC236}">
                <a16:creationId xmlns:a16="http://schemas.microsoft.com/office/drawing/2014/main" id="{7ECE3BD7-61F1-B486-CA8E-C72F0B941CE9}"/>
              </a:ext>
            </a:extLst>
          </p:cNvPr>
          <p:cNvGrpSpPr/>
          <p:nvPr/>
        </p:nvGrpSpPr>
        <p:grpSpPr>
          <a:xfrm>
            <a:off x="6335283" y="2971800"/>
            <a:ext cx="2742119" cy="3689004"/>
            <a:chOff x="2289311" y="3701555"/>
            <a:chExt cx="4113179" cy="5533506"/>
          </a:xfrm>
        </p:grpSpPr>
        <p:grpSp>
          <p:nvGrpSpPr>
            <p:cNvPr id="53" name="Group 13">
              <a:extLst>
                <a:ext uri="{FF2B5EF4-FFF2-40B4-BE49-F238E27FC236}">
                  <a16:creationId xmlns:a16="http://schemas.microsoft.com/office/drawing/2014/main" id="{509C7143-AEF3-EBF7-EC98-732E40A432BB}"/>
                </a:ext>
              </a:extLst>
            </p:cNvPr>
            <p:cNvGrpSpPr/>
            <p:nvPr/>
          </p:nvGrpSpPr>
          <p:grpSpPr>
            <a:xfrm>
              <a:off x="2289311" y="4494425"/>
              <a:ext cx="4113179" cy="4740636"/>
              <a:chOff x="0" y="-57150"/>
              <a:chExt cx="1279723" cy="1474942"/>
            </a:xfrm>
          </p:grpSpPr>
          <p:sp>
            <p:nvSpPr>
              <p:cNvPr id="59" name="Freeform 14">
                <a:extLst>
                  <a:ext uri="{FF2B5EF4-FFF2-40B4-BE49-F238E27FC236}">
                    <a16:creationId xmlns:a16="http://schemas.microsoft.com/office/drawing/2014/main" id="{04B069F4-D832-5569-10ED-0268B51F28A5}"/>
                  </a:ext>
                </a:extLst>
              </p:cNvPr>
              <p:cNvSpPr/>
              <p:nvPr/>
            </p:nvSpPr>
            <p:spPr>
              <a:xfrm>
                <a:off x="0" y="0"/>
                <a:ext cx="1279723" cy="1417792"/>
              </a:xfrm>
              <a:custGeom>
                <a:avLst/>
                <a:gdLst/>
                <a:ahLst/>
                <a:cxnLst/>
                <a:rect l="l" t="t" r="r" b="b"/>
                <a:pathLst>
                  <a:path w="1279723" h="1271725">
                    <a:moveTo>
                      <a:pt x="0" y="0"/>
                    </a:moveTo>
                    <a:lnTo>
                      <a:pt x="1279723" y="0"/>
                    </a:lnTo>
                    <a:lnTo>
                      <a:pt x="1279723" y="1271725"/>
                    </a:lnTo>
                    <a:lnTo>
                      <a:pt x="0" y="1271725"/>
                    </a:lnTo>
                    <a:close/>
                  </a:path>
                </a:pathLst>
              </a:custGeom>
              <a:solidFill>
                <a:srgbClr val="1A1A1A"/>
              </a:solidFill>
            </p:spPr>
            <p:txBody>
              <a:bodyPr/>
              <a:lstStyle/>
              <a:p>
                <a:endParaRPr lang="en-US" sz="1200"/>
              </a:p>
            </p:txBody>
          </p:sp>
          <p:sp>
            <p:nvSpPr>
              <p:cNvPr id="60" name="TextBox 15">
                <a:extLst>
                  <a:ext uri="{FF2B5EF4-FFF2-40B4-BE49-F238E27FC236}">
                    <a16:creationId xmlns:a16="http://schemas.microsoft.com/office/drawing/2014/main" id="{81C82C7F-78EF-1032-8B6A-2EA36F6EB81B}"/>
                  </a:ext>
                </a:extLst>
              </p:cNvPr>
              <p:cNvSpPr txBox="1"/>
              <p:nvPr/>
            </p:nvSpPr>
            <p:spPr>
              <a:xfrm>
                <a:off x="0" y="-57150"/>
                <a:ext cx="1279723" cy="1328875"/>
              </a:xfrm>
              <a:prstGeom prst="rect">
                <a:avLst/>
              </a:prstGeom>
            </p:spPr>
            <p:txBody>
              <a:bodyPr lIns="33867" tIns="33867" rIns="33867" bIns="33867" rtlCol="0" anchor="ctr"/>
              <a:lstStyle/>
              <a:p>
                <a:pPr algn="ctr">
                  <a:lnSpc>
                    <a:spcPts val="2743"/>
                  </a:lnSpc>
                  <a:spcBef>
                    <a:spcPct val="0"/>
                  </a:spcBef>
                </a:pPr>
                <a:endParaRPr sz="1200"/>
              </a:p>
            </p:txBody>
          </p:sp>
        </p:grpSp>
        <p:sp>
          <p:nvSpPr>
            <p:cNvPr id="58" name="TextBox 18">
              <a:extLst>
                <a:ext uri="{FF2B5EF4-FFF2-40B4-BE49-F238E27FC236}">
                  <a16:creationId xmlns:a16="http://schemas.microsoft.com/office/drawing/2014/main" id="{61440132-0995-77AB-CA4C-804F316019DD}"/>
                </a:ext>
              </a:extLst>
            </p:cNvPr>
            <p:cNvSpPr txBox="1"/>
            <p:nvPr/>
          </p:nvSpPr>
          <p:spPr>
            <a:xfrm>
              <a:off x="3513426" y="3701555"/>
              <a:ext cx="1664949" cy="1809031"/>
            </a:xfrm>
            <a:prstGeom prst="rect">
              <a:avLst/>
            </a:prstGeom>
          </p:spPr>
          <p:txBody>
            <a:bodyPr lIns="33867" tIns="33867" rIns="33867" bIns="33867" rtlCol="0" anchor="ctr"/>
            <a:lstStyle/>
            <a:p>
              <a:pPr algn="ctr">
                <a:lnSpc>
                  <a:spcPts val="2743"/>
                </a:lnSpc>
                <a:spcBef>
                  <a:spcPct val="0"/>
                </a:spcBef>
              </a:pPr>
              <a:endParaRPr sz="1200"/>
            </a:p>
          </p:txBody>
        </p:sp>
        <p:sp>
          <p:nvSpPr>
            <p:cNvPr id="55" name="TextBox 28">
              <a:extLst>
                <a:ext uri="{FF2B5EF4-FFF2-40B4-BE49-F238E27FC236}">
                  <a16:creationId xmlns:a16="http://schemas.microsoft.com/office/drawing/2014/main" id="{B585C268-6300-933F-1886-715430B9E9AC}"/>
                </a:ext>
              </a:extLst>
            </p:cNvPr>
            <p:cNvSpPr txBox="1"/>
            <p:nvPr/>
          </p:nvSpPr>
          <p:spPr>
            <a:xfrm>
              <a:off x="2429435" y="5739778"/>
              <a:ext cx="3907170" cy="3371693"/>
            </a:xfrm>
            <a:prstGeom prst="rect">
              <a:avLst/>
            </a:prstGeom>
          </p:spPr>
          <p:txBody>
            <a:bodyPr wrap="square" lIns="0" tIns="0" rIns="0" bIns="0" rtlCol="0" anchor="t">
              <a:spAutoFit/>
            </a:bodyPr>
            <a:lstStyle/>
            <a:p>
              <a:pPr marL="247212" indent="-127206">
                <a:lnSpc>
                  <a:spcPts val="1576"/>
                </a:lnSpc>
                <a:buFont typeface="Arial" panose="020B0604020202020204" pitchFamily="34" charset="0"/>
                <a:buChar char="•"/>
              </a:pPr>
              <a:r>
                <a:rPr lang="en-CA" sz="1333" dirty="0">
                  <a:solidFill>
                    <a:schemeClr val="bg1"/>
                  </a:solidFill>
                  <a:latin typeface="DM Sans" pitchFamily="2" charset="77"/>
                </a:rPr>
                <a:t>Systems Navigator</a:t>
              </a:r>
            </a:p>
            <a:p>
              <a:pPr marL="247212" indent="-127206">
                <a:lnSpc>
                  <a:spcPts val="1576"/>
                </a:lnSpc>
                <a:buFont typeface="Arial" panose="020B0604020202020204" pitchFamily="34" charset="0"/>
                <a:buChar char="•"/>
              </a:pPr>
              <a:r>
                <a:rPr lang="en-CA" sz="1333" dirty="0">
                  <a:solidFill>
                    <a:schemeClr val="bg1"/>
                  </a:solidFill>
                  <a:latin typeface="DM Sans" pitchFamily="2" charset="77"/>
                </a:rPr>
                <a:t>Wellness Coaching</a:t>
              </a:r>
            </a:p>
            <a:p>
              <a:pPr marL="247212" indent="-127206">
                <a:lnSpc>
                  <a:spcPts val="1576"/>
                </a:lnSpc>
                <a:buFont typeface="Arial" panose="020B0604020202020204" pitchFamily="34" charset="0"/>
                <a:buChar char="•"/>
              </a:pPr>
              <a:r>
                <a:rPr lang="en-CA" sz="1333" dirty="0">
                  <a:solidFill>
                    <a:schemeClr val="bg1"/>
                  </a:solidFill>
                  <a:latin typeface="DM Sans" pitchFamily="2" charset="77"/>
                </a:rPr>
                <a:t>Massage Therapy</a:t>
              </a:r>
            </a:p>
            <a:p>
              <a:pPr marL="247212" indent="-127206">
                <a:lnSpc>
                  <a:spcPts val="1576"/>
                </a:lnSpc>
                <a:buFont typeface="Arial" panose="020B0604020202020204" pitchFamily="34" charset="0"/>
                <a:buChar char="•"/>
              </a:pPr>
              <a:r>
                <a:rPr lang="en-CA" sz="1333" dirty="0">
                  <a:solidFill>
                    <a:schemeClr val="bg1"/>
                  </a:solidFill>
                  <a:latin typeface="DM Sans" pitchFamily="2" charset="77"/>
                </a:rPr>
                <a:t>Traditional Chinese Medicine Practitioner</a:t>
              </a:r>
            </a:p>
            <a:p>
              <a:pPr marL="247212" indent="-127206">
                <a:lnSpc>
                  <a:spcPts val="1576"/>
                </a:lnSpc>
                <a:buFont typeface="Arial" panose="020B0604020202020204" pitchFamily="34" charset="0"/>
                <a:buChar char="•"/>
              </a:pPr>
              <a:r>
                <a:rPr lang="en-CA" sz="1333" dirty="0">
                  <a:solidFill>
                    <a:schemeClr val="bg1"/>
                  </a:solidFill>
                  <a:latin typeface="DM Sans" pitchFamily="2" charset="77"/>
                </a:rPr>
                <a:t>Occupational Therapist Assistant &amp; Physiotherapist Assistant</a:t>
              </a:r>
            </a:p>
            <a:p>
              <a:pPr marL="247212" indent="-127206">
                <a:lnSpc>
                  <a:spcPts val="1576"/>
                </a:lnSpc>
                <a:buFont typeface="Arial" panose="020B0604020202020204" pitchFamily="34" charset="0"/>
                <a:buChar char="•"/>
              </a:pPr>
              <a:r>
                <a:rPr lang="en-CA" sz="1333" dirty="0">
                  <a:solidFill>
                    <a:schemeClr val="bg1"/>
                  </a:solidFill>
                  <a:latin typeface="DM Sans" pitchFamily="2" charset="77"/>
                </a:rPr>
                <a:t>Pharmacy Technician</a:t>
              </a:r>
            </a:p>
            <a:p>
              <a:pPr marL="247212" indent="-127206">
                <a:lnSpc>
                  <a:spcPts val="1576"/>
                </a:lnSpc>
                <a:buFont typeface="Arial" panose="020B0604020202020204" pitchFamily="34" charset="0"/>
                <a:buChar char="•"/>
              </a:pPr>
              <a:r>
                <a:rPr lang="en-CA" sz="1333" dirty="0">
                  <a:solidFill>
                    <a:schemeClr val="bg1"/>
                  </a:solidFill>
                  <a:latin typeface="DM Sans" pitchFamily="2" charset="77"/>
                </a:rPr>
                <a:t>Hearing Instrument Specialist</a:t>
              </a:r>
            </a:p>
            <a:p>
              <a:pPr marL="247979" lvl="1" indent="-123990">
                <a:lnSpc>
                  <a:spcPts val="1585"/>
                </a:lnSpc>
                <a:buFont typeface="Arial"/>
                <a:buChar char="•"/>
              </a:pPr>
              <a:endParaRPr lang="en-US" sz="1148" spc="112" dirty="0">
                <a:solidFill>
                  <a:schemeClr val="bg1"/>
                </a:solidFill>
                <a:latin typeface="DM Sans" pitchFamily="2" charset="77"/>
              </a:endParaRPr>
            </a:p>
          </p:txBody>
        </p:sp>
        <p:sp>
          <p:nvSpPr>
            <p:cNvPr id="56" name="TextBox 31">
              <a:extLst>
                <a:ext uri="{FF2B5EF4-FFF2-40B4-BE49-F238E27FC236}">
                  <a16:creationId xmlns:a16="http://schemas.microsoft.com/office/drawing/2014/main" id="{E57FB9CD-EA4F-1254-46A9-CECFFE6089AE}"/>
                </a:ext>
              </a:extLst>
            </p:cNvPr>
            <p:cNvSpPr txBox="1"/>
            <p:nvPr/>
          </p:nvSpPr>
          <p:spPr>
            <a:xfrm>
              <a:off x="2851691" y="4791059"/>
              <a:ext cx="2974893" cy="737702"/>
            </a:xfrm>
            <a:prstGeom prst="rect">
              <a:avLst/>
            </a:prstGeom>
          </p:spPr>
          <p:txBody>
            <a:bodyPr lIns="0" tIns="0" rIns="0" bIns="0" rtlCol="0" anchor="t">
              <a:spAutoFit/>
            </a:bodyPr>
            <a:lstStyle/>
            <a:p>
              <a:pPr algn="ctr">
                <a:lnSpc>
                  <a:spcPts val="1977"/>
                </a:lnSpc>
                <a:spcBef>
                  <a:spcPct val="0"/>
                </a:spcBef>
              </a:pPr>
              <a:r>
                <a:rPr lang="en-US" sz="1433" spc="140" dirty="0">
                  <a:solidFill>
                    <a:srgbClr val="FDFBFB"/>
                  </a:solidFill>
                  <a:latin typeface="Oswald"/>
                </a:rPr>
                <a:t>INTEGRATIVE &amp; ALLIED HEALTH</a:t>
              </a:r>
            </a:p>
          </p:txBody>
        </p:sp>
      </p:grpSp>
      <p:grpSp>
        <p:nvGrpSpPr>
          <p:cNvPr id="61" name="Group 60">
            <a:extLst>
              <a:ext uri="{FF2B5EF4-FFF2-40B4-BE49-F238E27FC236}">
                <a16:creationId xmlns:a16="http://schemas.microsoft.com/office/drawing/2014/main" id="{9DF3D344-314C-558C-E840-3D945E94B486}"/>
              </a:ext>
            </a:extLst>
          </p:cNvPr>
          <p:cNvGrpSpPr/>
          <p:nvPr/>
        </p:nvGrpSpPr>
        <p:grpSpPr>
          <a:xfrm>
            <a:off x="3413789" y="2995373"/>
            <a:ext cx="2742119" cy="3665432"/>
            <a:chOff x="2289311" y="3701555"/>
            <a:chExt cx="4113179" cy="5498148"/>
          </a:xfrm>
        </p:grpSpPr>
        <p:grpSp>
          <p:nvGrpSpPr>
            <p:cNvPr id="62" name="Group 13">
              <a:extLst>
                <a:ext uri="{FF2B5EF4-FFF2-40B4-BE49-F238E27FC236}">
                  <a16:creationId xmlns:a16="http://schemas.microsoft.com/office/drawing/2014/main" id="{2863CBEA-09C9-1CE2-9782-3F0B2DB65157}"/>
                </a:ext>
              </a:extLst>
            </p:cNvPr>
            <p:cNvGrpSpPr/>
            <p:nvPr/>
          </p:nvGrpSpPr>
          <p:grpSpPr>
            <a:xfrm>
              <a:off x="2289311" y="4494425"/>
              <a:ext cx="4113179" cy="4705278"/>
              <a:chOff x="0" y="-57150"/>
              <a:chExt cx="1279723" cy="1463941"/>
            </a:xfrm>
          </p:grpSpPr>
          <p:sp>
            <p:nvSpPr>
              <p:cNvPr id="68" name="Freeform 14">
                <a:extLst>
                  <a:ext uri="{FF2B5EF4-FFF2-40B4-BE49-F238E27FC236}">
                    <a16:creationId xmlns:a16="http://schemas.microsoft.com/office/drawing/2014/main" id="{097837D7-BF3F-44C5-C62F-2343B9B02B01}"/>
                  </a:ext>
                </a:extLst>
              </p:cNvPr>
              <p:cNvSpPr/>
              <p:nvPr/>
            </p:nvSpPr>
            <p:spPr>
              <a:xfrm>
                <a:off x="0" y="0"/>
                <a:ext cx="1279723" cy="1406791"/>
              </a:xfrm>
              <a:custGeom>
                <a:avLst/>
                <a:gdLst/>
                <a:ahLst/>
                <a:cxnLst/>
                <a:rect l="l" t="t" r="r" b="b"/>
                <a:pathLst>
                  <a:path w="1279723" h="1271725">
                    <a:moveTo>
                      <a:pt x="0" y="0"/>
                    </a:moveTo>
                    <a:lnTo>
                      <a:pt x="1279723" y="0"/>
                    </a:lnTo>
                    <a:lnTo>
                      <a:pt x="1279723" y="1271725"/>
                    </a:lnTo>
                    <a:lnTo>
                      <a:pt x="0" y="1271725"/>
                    </a:lnTo>
                    <a:close/>
                  </a:path>
                </a:pathLst>
              </a:custGeom>
              <a:solidFill>
                <a:srgbClr val="1A1A1A"/>
              </a:solidFill>
            </p:spPr>
            <p:txBody>
              <a:bodyPr/>
              <a:lstStyle/>
              <a:p>
                <a:endParaRPr lang="en-US" sz="1200"/>
              </a:p>
            </p:txBody>
          </p:sp>
          <p:sp>
            <p:nvSpPr>
              <p:cNvPr id="69" name="TextBox 15">
                <a:extLst>
                  <a:ext uri="{FF2B5EF4-FFF2-40B4-BE49-F238E27FC236}">
                    <a16:creationId xmlns:a16="http://schemas.microsoft.com/office/drawing/2014/main" id="{27C5D04A-3D60-16C5-AC0A-34310E1DF50C}"/>
                  </a:ext>
                </a:extLst>
              </p:cNvPr>
              <p:cNvSpPr txBox="1"/>
              <p:nvPr/>
            </p:nvSpPr>
            <p:spPr>
              <a:xfrm>
                <a:off x="0" y="-57150"/>
                <a:ext cx="1279723" cy="1328875"/>
              </a:xfrm>
              <a:prstGeom prst="rect">
                <a:avLst/>
              </a:prstGeom>
            </p:spPr>
            <p:txBody>
              <a:bodyPr lIns="33867" tIns="33867" rIns="33867" bIns="33867" rtlCol="0" anchor="ctr"/>
              <a:lstStyle/>
              <a:p>
                <a:pPr algn="ctr">
                  <a:lnSpc>
                    <a:spcPts val="2743"/>
                  </a:lnSpc>
                  <a:spcBef>
                    <a:spcPct val="0"/>
                  </a:spcBef>
                </a:pPr>
                <a:endParaRPr sz="1200"/>
              </a:p>
            </p:txBody>
          </p:sp>
        </p:grpSp>
        <p:sp>
          <p:nvSpPr>
            <p:cNvPr id="67" name="TextBox 18">
              <a:extLst>
                <a:ext uri="{FF2B5EF4-FFF2-40B4-BE49-F238E27FC236}">
                  <a16:creationId xmlns:a16="http://schemas.microsoft.com/office/drawing/2014/main" id="{03EDCB8F-43F8-D613-F7AC-F3C61730A60B}"/>
                </a:ext>
              </a:extLst>
            </p:cNvPr>
            <p:cNvSpPr txBox="1"/>
            <p:nvPr/>
          </p:nvSpPr>
          <p:spPr>
            <a:xfrm>
              <a:off x="3513426" y="3701555"/>
              <a:ext cx="1664949" cy="1809031"/>
            </a:xfrm>
            <a:prstGeom prst="rect">
              <a:avLst/>
            </a:prstGeom>
          </p:spPr>
          <p:txBody>
            <a:bodyPr lIns="33867" tIns="33867" rIns="33867" bIns="33867" rtlCol="0" anchor="ctr"/>
            <a:lstStyle/>
            <a:p>
              <a:pPr algn="ctr">
                <a:lnSpc>
                  <a:spcPts val="2743"/>
                </a:lnSpc>
                <a:spcBef>
                  <a:spcPct val="0"/>
                </a:spcBef>
              </a:pPr>
              <a:endParaRPr sz="1200"/>
            </a:p>
          </p:txBody>
        </p:sp>
        <p:sp>
          <p:nvSpPr>
            <p:cNvPr id="64" name="TextBox 28">
              <a:extLst>
                <a:ext uri="{FF2B5EF4-FFF2-40B4-BE49-F238E27FC236}">
                  <a16:creationId xmlns:a16="http://schemas.microsoft.com/office/drawing/2014/main" id="{8CB94300-4B0D-6BE5-EB20-F9972B4AC9E0}"/>
                </a:ext>
              </a:extLst>
            </p:cNvPr>
            <p:cNvSpPr txBox="1"/>
            <p:nvPr/>
          </p:nvSpPr>
          <p:spPr>
            <a:xfrm>
              <a:off x="2453167" y="5751479"/>
              <a:ext cx="3935663" cy="3074016"/>
            </a:xfrm>
            <a:prstGeom prst="rect">
              <a:avLst/>
            </a:prstGeom>
          </p:spPr>
          <p:txBody>
            <a:bodyPr wrap="square" lIns="0" tIns="0" rIns="0" bIns="0" rtlCol="0" anchor="t">
              <a:spAutoFit/>
            </a:bodyPr>
            <a:lstStyle/>
            <a:p>
              <a:pPr marL="247212" indent="-124806">
                <a:lnSpc>
                  <a:spcPts val="1576"/>
                </a:lnSpc>
                <a:buFont typeface="Arial" panose="020B0604020202020204" pitchFamily="34" charset="0"/>
                <a:buChar char="•"/>
              </a:pPr>
              <a:r>
                <a:rPr lang="en-CA" sz="1333" dirty="0">
                  <a:solidFill>
                    <a:schemeClr val="bg1"/>
                  </a:solidFill>
                  <a:latin typeface="DM Sans" pitchFamily="2" charset="77"/>
                </a:rPr>
                <a:t>Advanced Care Paramedic</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Paramedic</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Funeral Director</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Fire Services</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Pre-Service Firefighter Education &amp; Training</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Emergency Telecommunications</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Transfer Service Sales Representative </a:t>
              </a:r>
            </a:p>
          </p:txBody>
        </p:sp>
        <p:sp>
          <p:nvSpPr>
            <p:cNvPr id="65" name="TextBox 31">
              <a:extLst>
                <a:ext uri="{FF2B5EF4-FFF2-40B4-BE49-F238E27FC236}">
                  <a16:creationId xmlns:a16="http://schemas.microsoft.com/office/drawing/2014/main" id="{9F60FD91-BDD9-4B37-B8EE-A367B2E61026}"/>
                </a:ext>
              </a:extLst>
            </p:cNvPr>
            <p:cNvSpPr txBox="1"/>
            <p:nvPr/>
          </p:nvSpPr>
          <p:spPr>
            <a:xfrm>
              <a:off x="2818757" y="4755683"/>
              <a:ext cx="2974893" cy="737702"/>
            </a:xfrm>
            <a:prstGeom prst="rect">
              <a:avLst/>
            </a:prstGeom>
          </p:spPr>
          <p:txBody>
            <a:bodyPr lIns="0" tIns="0" rIns="0" bIns="0" rtlCol="0" anchor="t">
              <a:spAutoFit/>
            </a:bodyPr>
            <a:lstStyle/>
            <a:p>
              <a:pPr algn="ctr">
                <a:lnSpc>
                  <a:spcPts val="1977"/>
                </a:lnSpc>
                <a:spcBef>
                  <a:spcPct val="0"/>
                </a:spcBef>
              </a:pPr>
              <a:r>
                <a:rPr lang="en-US" sz="1433" spc="140" dirty="0">
                  <a:solidFill>
                    <a:srgbClr val="FDFBFB"/>
                  </a:solidFill>
                  <a:latin typeface="Oswald"/>
                </a:rPr>
                <a:t>EMERGENCY &amp; </a:t>
              </a:r>
            </a:p>
            <a:p>
              <a:pPr algn="ctr">
                <a:lnSpc>
                  <a:spcPts val="1977"/>
                </a:lnSpc>
                <a:spcBef>
                  <a:spcPct val="0"/>
                </a:spcBef>
              </a:pPr>
              <a:r>
                <a:rPr lang="en-US" sz="1433" spc="140" dirty="0">
                  <a:solidFill>
                    <a:srgbClr val="FDFBFB"/>
                  </a:solidFill>
                  <a:latin typeface="Oswald"/>
                </a:rPr>
                <a:t>FUNERAL SERVICES</a:t>
              </a:r>
            </a:p>
          </p:txBody>
        </p:sp>
      </p:grpSp>
      <p:grpSp>
        <p:nvGrpSpPr>
          <p:cNvPr id="12" name="Group 11">
            <a:extLst>
              <a:ext uri="{FF2B5EF4-FFF2-40B4-BE49-F238E27FC236}">
                <a16:creationId xmlns:a16="http://schemas.microsoft.com/office/drawing/2014/main" id="{3AFC092F-DE4A-D96C-0D87-C0368CD98DA4}"/>
              </a:ext>
            </a:extLst>
          </p:cNvPr>
          <p:cNvGrpSpPr/>
          <p:nvPr/>
        </p:nvGrpSpPr>
        <p:grpSpPr>
          <a:xfrm>
            <a:off x="9250431" y="-849278"/>
            <a:ext cx="2742119" cy="3850250"/>
            <a:chOff x="349662" y="4238558"/>
            <a:chExt cx="4113179" cy="5775375"/>
          </a:xfrm>
        </p:grpSpPr>
        <p:sp>
          <p:nvSpPr>
            <p:cNvPr id="4" name="Freeform 17">
              <a:extLst>
                <a:ext uri="{FF2B5EF4-FFF2-40B4-BE49-F238E27FC236}">
                  <a16:creationId xmlns:a16="http://schemas.microsoft.com/office/drawing/2014/main" id="{88444F1D-9542-A45B-6A8B-4FFBD75BB433}"/>
                </a:ext>
              </a:extLst>
            </p:cNvPr>
            <p:cNvSpPr/>
            <p:nvPr/>
          </p:nvSpPr>
          <p:spPr>
            <a:xfrm>
              <a:off x="1295400" y="6447132"/>
              <a:ext cx="2049168" cy="204916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1A1A"/>
            </a:solidFill>
          </p:spPr>
          <p:txBody>
            <a:bodyPr/>
            <a:lstStyle/>
            <a:p>
              <a:endParaRPr lang="en-US" sz="1200"/>
            </a:p>
          </p:txBody>
        </p:sp>
        <p:grpSp>
          <p:nvGrpSpPr>
            <p:cNvPr id="70" name="Group 69">
              <a:extLst>
                <a:ext uri="{FF2B5EF4-FFF2-40B4-BE49-F238E27FC236}">
                  <a16:creationId xmlns:a16="http://schemas.microsoft.com/office/drawing/2014/main" id="{31B993B2-01B4-0E1A-FA4D-F1D05810FE35}"/>
                </a:ext>
              </a:extLst>
            </p:cNvPr>
            <p:cNvGrpSpPr/>
            <p:nvPr/>
          </p:nvGrpSpPr>
          <p:grpSpPr>
            <a:xfrm>
              <a:off x="349662" y="4238558"/>
              <a:ext cx="4113179" cy="5775375"/>
              <a:chOff x="2289311" y="3701555"/>
              <a:chExt cx="4113179" cy="5775375"/>
            </a:xfrm>
          </p:grpSpPr>
          <p:sp>
            <p:nvSpPr>
              <p:cNvPr id="77" name="Freeform 14">
                <a:extLst>
                  <a:ext uri="{FF2B5EF4-FFF2-40B4-BE49-F238E27FC236}">
                    <a16:creationId xmlns:a16="http://schemas.microsoft.com/office/drawing/2014/main" id="{074671B3-B4D0-9C3E-233D-5D1683E85849}"/>
                  </a:ext>
                </a:extLst>
              </p:cNvPr>
              <p:cNvSpPr/>
              <p:nvPr/>
            </p:nvSpPr>
            <p:spPr>
              <a:xfrm>
                <a:off x="2289311" y="6489412"/>
                <a:ext cx="4113179" cy="2964791"/>
              </a:xfrm>
              <a:custGeom>
                <a:avLst/>
                <a:gdLst/>
                <a:ahLst/>
                <a:cxnLst/>
                <a:rect l="l" t="t" r="r" b="b"/>
                <a:pathLst>
                  <a:path w="1279723" h="1271725">
                    <a:moveTo>
                      <a:pt x="0" y="0"/>
                    </a:moveTo>
                    <a:lnTo>
                      <a:pt x="1279723" y="0"/>
                    </a:lnTo>
                    <a:lnTo>
                      <a:pt x="1279723" y="1271725"/>
                    </a:lnTo>
                    <a:lnTo>
                      <a:pt x="0" y="1271725"/>
                    </a:lnTo>
                    <a:close/>
                  </a:path>
                </a:pathLst>
              </a:custGeom>
              <a:solidFill>
                <a:srgbClr val="1A1A1A"/>
              </a:solidFill>
            </p:spPr>
            <p:txBody>
              <a:bodyPr/>
              <a:lstStyle/>
              <a:p>
                <a:endParaRPr lang="en-US" sz="1200"/>
              </a:p>
            </p:txBody>
          </p:sp>
          <p:sp>
            <p:nvSpPr>
              <p:cNvPr id="76" name="TextBox 18">
                <a:extLst>
                  <a:ext uri="{FF2B5EF4-FFF2-40B4-BE49-F238E27FC236}">
                    <a16:creationId xmlns:a16="http://schemas.microsoft.com/office/drawing/2014/main" id="{FB10CB0A-E42B-E94F-9CE0-3C6E2FD0D7B5}"/>
                  </a:ext>
                </a:extLst>
              </p:cNvPr>
              <p:cNvSpPr txBox="1"/>
              <p:nvPr/>
            </p:nvSpPr>
            <p:spPr>
              <a:xfrm>
                <a:off x="3513425" y="3701555"/>
                <a:ext cx="1664949" cy="1809031"/>
              </a:xfrm>
              <a:prstGeom prst="rect">
                <a:avLst/>
              </a:prstGeom>
            </p:spPr>
            <p:txBody>
              <a:bodyPr lIns="33867" tIns="33867" rIns="33867" bIns="33867" rtlCol="0" anchor="ctr"/>
              <a:lstStyle/>
              <a:p>
                <a:pPr algn="ctr">
                  <a:lnSpc>
                    <a:spcPts val="2743"/>
                  </a:lnSpc>
                  <a:spcBef>
                    <a:spcPct val="0"/>
                  </a:spcBef>
                </a:pPr>
                <a:endParaRPr sz="1200"/>
              </a:p>
            </p:txBody>
          </p:sp>
          <p:sp>
            <p:nvSpPr>
              <p:cNvPr id="73" name="TextBox 28">
                <a:extLst>
                  <a:ext uri="{FF2B5EF4-FFF2-40B4-BE49-F238E27FC236}">
                    <a16:creationId xmlns:a16="http://schemas.microsoft.com/office/drawing/2014/main" id="{6F995655-9ADB-8461-AD1D-1EAA704B10A4}"/>
                  </a:ext>
                </a:extLst>
              </p:cNvPr>
              <p:cNvSpPr txBox="1"/>
              <p:nvPr/>
            </p:nvSpPr>
            <p:spPr>
              <a:xfrm>
                <a:off x="2527822" y="7336439"/>
                <a:ext cx="3679026" cy="2140491"/>
              </a:xfrm>
              <a:prstGeom prst="rect">
                <a:avLst/>
              </a:prstGeom>
            </p:spPr>
            <p:txBody>
              <a:bodyPr wrap="square" lIns="0" tIns="0" rIns="0" bIns="0" rtlCol="0" anchor="t">
                <a:spAutoFit/>
              </a:bodyPr>
              <a:lstStyle/>
              <a:p>
                <a:pPr marL="247212" indent="-124806">
                  <a:lnSpc>
                    <a:spcPts val="1576"/>
                  </a:lnSpc>
                  <a:buFont typeface="Arial" panose="020B0604020202020204" pitchFamily="34" charset="0"/>
                  <a:buChar char="•"/>
                </a:pPr>
                <a:r>
                  <a:rPr lang="en-CA" sz="1333" dirty="0">
                    <a:solidFill>
                      <a:schemeClr val="bg1"/>
                    </a:solidFill>
                    <a:latin typeface="DM Sans" pitchFamily="2" charset="77"/>
                  </a:rPr>
                  <a:t>Inclusive Resource Practice- Child and Family</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Early Childhood Education</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Community Integration through Co-operative Education</a:t>
                </a:r>
              </a:p>
              <a:p>
                <a:pPr marL="314499" lvl="1" indent="-190510">
                  <a:lnSpc>
                    <a:spcPts val="1585"/>
                  </a:lnSpc>
                  <a:buFont typeface="Arial" panose="020B0604020202020204" pitchFamily="34" charset="0"/>
                  <a:buChar char="•"/>
                </a:pPr>
                <a:endParaRPr lang="en-US" sz="1147" spc="112" dirty="0">
                  <a:solidFill>
                    <a:schemeClr val="bg1"/>
                  </a:solidFill>
                  <a:latin typeface="DM Sans" pitchFamily="2" charset="77"/>
                </a:endParaRPr>
              </a:p>
            </p:txBody>
          </p:sp>
          <p:sp>
            <p:nvSpPr>
              <p:cNvPr id="74" name="TextBox 31">
                <a:extLst>
                  <a:ext uri="{FF2B5EF4-FFF2-40B4-BE49-F238E27FC236}">
                    <a16:creationId xmlns:a16="http://schemas.microsoft.com/office/drawing/2014/main" id="{21395434-977F-289C-024E-D786D4BEE392}"/>
                  </a:ext>
                </a:extLst>
              </p:cNvPr>
              <p:cNvSpPr txBox="1"/>
              <p:nvPr/>
            </p:nvSpPr>
            <p:spPr>
              <a:xfrm>
                <a:off x="2313370" y="6495967"/>
                <a:ext cx="4033787" cy="737702"/>
              </a:xfrm>
              <a:prstGeom prst="rect">
                <a:avLst/>
              </a:prstGeom>
            </p:spPr>
            <p:txBody>
              <a:bodyPr wrap="square" lIns="0" tIns="0" rIns="0" bIns="0" rtlCol="0" anchor="t">
                <a:spAutoFit/>
              </a:bodyPr>
              <a:lstStyle/>
              <a:p>
                <a:pPr algn="ctr">
                  <a:lnSpc>
                    <a:spcPts val="1977"/>
                  </a:lnSpc>
                  <a:spcBef>
                    <a:spcPct val="0"/>
                  </a:spcBef>
                </a:pPr>
                <a:r>
                  <a:rPr lang="en-US" sz="1433" spc="140" dirty="0">
                    <a:solidFill>
                      <a:srgbClr val="FDFBFB"/>
                    </a:solidFill>
                    <a:latin typeface="Oswald"/>
                  </a:rPr>
                  <a:t>INCLUSIVE &amp; </a:t>
                </a:r>
              </a:p>
              <a:p>
                <a:pPr algn="ctr">
                  <a:lnSpc>
                    <a:spcPts val="1977"/>
                  </a:lnSpc>
                  <a:spcBef>
                    <a:spcPct val="0"/>
                  </a:spcBef>
                </a:pPr>
                <a:r>
                  <a:rPr lang="en-US" sz="1433" spc="140" dirty="0">
                    <a:solidFill>
                      <a:srgbClr val="FDFBFB"/>
                    </a:solidFill>
                    <a:latin typeface="Oswald"/>
                  </a:rPr>
                  <a:t>RESPONSIVE EDUCATION</a:t>
                </a:r>
              </a:p>
            </p:txBody>
          </p:sp>
        </p:grpSp>
      </p:grpSp>
      <p:grpSp>
        <p:nvGrpSpPr>
          <p:cNvPr id="11" name="Group 10">
            <a:extLst>
              <a:ext uri="{FF2B5EF4-FFF2-40B4-BE49-F238E27FC236}">
                <a16:creationId xmlns:a16="http://schemas.microsoft.com/office/drawing/2014/main" id="{C0125DAA-30B7-099E-0F7D-0417CB16B1D0}"/>
              </a:ext>
            </a:extLst>
          </p:cNvPr>
          <p:cNvGrpSpPr/>
          <p:nvPr/>
        </p:nvGrpSpPr>
        <p:grpSpPr>
          <a:xfrm>
            <a:off x="240490" y="2883579"/>
            <a:ext cx="2742119" cy="3376020"/>
            <a:chOff x="13921580" y="-861409"/>
            <a:chExt cx="4113179" cy="5064030"/>
          </a:xfrm>
        </p:grpSpPr>
        <p:sp>
          <p:nvSpPr>
            <p:cNvPr id="8" name="Freeform 17">
              <a:extLst>
                <a:ext uri="{FF2B5EF4-FFF2-40B4-BE49-F238E27FC236}">
                  <a16:creationId xmlns:a16="http://schemas.microsoft.com/office/drawing/2014/main" id="{E96C0A16-EA12-9FE1-436D-97D394B1DA8E}"/>
                </a:ext>
              </a:extLst>
            </p:cNvPr>
            <p:cNvSpPr/>
            <p:nvPr/>
          </p:nvSpPr>
          <p:spPr>
            <a:xfrm>
              <a:off x="14865921" y="1494132"/>
              <a:ext cx="2049168" cy="204916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1A1A"/>
            </a:solidFill>
          </p:spPr>
          <p:txBody>
            <a:bodyPr/>
            <a:lstStyle/>
            <a:p>
              <a:endParaRPr lang="en-US" sz="1200"/>
            </a:p>
          </p:txBody>
        </p:sp>
        <p:grpSp>
          <p:nvGrpSpPr>
            <p:cNvPr id="88" name="Group 87">
              <a:extLst>
                <a:ext uri="{FF2B5EF4-FFF2-40B4-BE49-F238E27FC236}">
                  <a16:creationId xmlns:a16="http://schemas.microsoft.com/office/drawing/2014/main" id="{2B029001-5E90-3D6D-E85A-8CA7B6EED3FD}"/>
                </a:ext>
              </a:extLst>
            </p:cNvPr>
            <p:cNvGrpSpPr/>
            <p:nvPr/>
          </p:nvGrpSpPr>
          <p:grpSpPr>
            <a:xfrm>
              <a:off x="13921580" y="-861409"/>
              <a:ext cx="4113179" cy="5064030"/>
              <a:chOff x="2289311" y="3701555"/>
              <a:chExt cx="4113179" cy="5064030"/>
            </a:xfrm>
          </p:grpSpPr>
          <p:grpSp>
            <p:nvGrpSpPr>
              <p:cNvPr id="89" name="Group 13">
                <a:extLst>
                  <a:ext uri="{FF2B5EF4-FFF2-40B4-BE49-F238E27FC236}">
                    <a16:creationId xmlns:a16="http://schemas.microsoft.com/office/drawing/2014/main" id="{C8A3DD8B-FE8A-3495-0D51-CA590C33DBDA}"/>
                  </a:ext>
                </a:extLst>
              </p:cNvPr>
              <p:cNvGrpSpPr/>
              <p:nvPr/>
            </p:nvGrpSpPr>
            <p:grpSpPr>
              <a:xfrm>
                <a:off x="2289311" y="4494425"/>
                <a:ext cx="4113179" cy="4271160"/>
                <a:chOff x="0" y="-57150"/>
                <a:chExt cx="1279723" cy="1328875"/>
              </a:xfrm>
            </p:grpSpPr>
            <p:sp>
              <p:nvSpPr>
                <p:cNvPr id="93" name="Freeform 14">
                  <a:extLst>
                    <a:ext uri="{FF2B5EF4-FFF2-40B4-BE49-F238E27FC236}">
                      <a16:creationId xmlns:a16="http://schemas.microsoft.com/office/drawing/2014/main" id="{0F1929C4-E9FA-276E-B9C6-58D7C72C4165}"/>
                    </a:ext>
                  </a:extLst>
                </p:cNvPr>
                <p:cNvSpPr/>
                <p:nvPr/>
              </p:nvSpPr>
              <p:spPr>
                <a:xfrm>
                  <a:off x="0" y="563545"/>
                  <a:ext cx="1279723" cy="708179"/>
                </a:xfrm>
                <a:custGeom>
                  <a:avLst/>
                  <a:gdLst/>
                  <a:ahLst/>
                  <a:cxnLst/>
                  <a:rect l="l" t="t" r="r" b="b"/>
                  <a:pathLst>
                    <a:path w="1279723" h="1271725">
                      <a:moveTo>
                        <a:pt x="0" y="0"/>
                      </a:moveTo>
                      <a:lnTo>
                        <a:pt x="1279723" y="0"/>
                      </a:lnTo>
                      <a:lnTo>
                        <a:pt x="1279723" y="1271725"/>
                      </a:lnTo>
                      <a:lnTo>
                        <a:pt x="0" y="1271725"/>
                      </a:lnTo>
                      <a:close/>
                    </a:path>
                  </a:pathLst>
                </a:custGeom>
                <a:solidFill>
                  <a:srgbClr val="1A1A1A"/>
                </a:solidFill>
              </p:spPr>
              <p:txBody>
                <a:bodyPr/>
                <a:lstStyle/>
                <a:p>
                  <a:endParaRPr lang="en-US" sz="1200" dirty="0"/>
                </a:p>
              </p:txBody>
            </p:sp>
            <p:sp>
              <p:nvSpPr>
                <p:cNvPr id="94" name="TextBox 15">
                  <a:extLst>
                    <a:ext uri="{FF2B5EF4-FFF2-40B4-BE49-F238E27FC236}">
                      <a16:creationId xmlns:a16="http://schemas.microsoft.com/office/drawing/2014/main" id="{4B38D147-9068-54BA-9D49-CA7064B3241A}"/>
                    </a:ext>
                  </a:extLst>
                </p:cNvPr>
                <p:cNvSpPr txBox="1"/>
                <p:nvPr/>
              </p:nvSpPr>
              <p:spPr>
                <a:xfrm>
                  <a:off x="0" y="-57150"/>
                  <a:ext cx="1279723" cy="1328875"/>
                </a:xfrm>
                <a:prstGeom prst="rect">
                  <a:avLst/>
                </a:prstGeom>
              </p:spPr>
              <p:txBody>
                <a:bodyPr lIns="33867" tIns="33867" rIns="33867" bIns="33867" rtlCol="0" anchor="ctr"/>
                <a:lstStyle/>
                <a:p>
                  <a:pPr algn="ctr">
                    <a:lnSpc>
                      <a:spcPts val="2743"/>
                    </a:lnSpc>
                    <a:spcBef>
                      <a:spcPct val="0"/>
                    </a:spcBef>
                  </a:pPr>
                  <a:endParaRPr sz="1200"/>
                </a:p>
              </p:txBody>
            </p:sp>
          </p:grpSp>
          <p:sp>
            <p:nvSpPr>
              <p:cNvPr id="90" name="TextBox 18">
                <a:extLst>
                  <a:ext uri="{FF2B5EF4-FFF2-40B4-BE49-F238E27FC236}">
                    <a16:creationId xmlns:a16="http://schemas.microsoft.com/office/drawing/2014/main" id="{6B236ADF-A227-6F44-50C9-8DAF45148A7C}"/>
                  </a:ext>
                </a:extLst>
              </p:cNvPr>
              <p:cNvSpPr txBox="1"/>
              <p:nvPr/>
            </p:nvSpPr>
            <p:spPr>
              <a:xfrm>
                <a:off x="3513425" y="3701555"/>
                <a:ext cx="1664949" cy="1809031"/>
              </a:xfrm>
              <a:prstGeom prst="rect">
                <a:avLst/>
              </a:prstGeom>
            </p:spPr>
            <p:txBody>
              <a:bodyPr lIns="33867" tIns="33867" rIns="33867" bIns="33867" rtlCol="0" anchor="ctr"/>
              <a:lstStyle/>
              <a:p>
                <a:pPr algn="ctr">
                  <a:lnSpc>
                    <a:spcPts val="2743"/>
                  </a:lnSpc>
                  <a:spcBef>
                    <a:spcPct val="0"/>
                  </a:spcBef>
                </a:pPr>
                <a:endParaRPr sz="1200"/>
              </a:p>
            </p:txBody>
          </p:sp>
          <p:sp>
            <p:nvSpPr>
              <p:cNvPr id="91" name="TextBox 28">
                <a:extLst>
                  <a:ext uri="{FF2B5EF4-FFF2-40B4-BE49-F238E27FC236}">
                    <a16:creationId xmlns:a16="http://schemas.microsoft.com/office/drawing/2014/main" id="{491555E3-EC34-83CF-361B-189F03C93D08}"/>
                  </a:ext>
                </a:extLst>
              </p:cNvPr>
              <p:cNvSpPr txBox="1"/>
              <p:nvPr/>
            </p:nvSpPr>
            <p:spPr>
              <a:xfrm>
                <a:off x="2625589" y="7461040"/>
                <a:ext cx="3542622" cy="1217162"/>
              </a:xfrm>
              <a:prstGeom prst="rect">
                <a:avLst/>
              </a:prstGeom>
            </p:spPr>
            <p:txBody>
              <a:bodyPr lIns="0" tIns="0" rIns="0" bIns="0" rtlCol="0" anchor="t">
                <a:spAutoFit/>
              </a:bodyPr>
              <a:lstStyle/>
              <a:p>
                <a:pPr marL="247212" indent="-124806">
                  <a:lnSpc>
                    <a:spcPts val="1576"/>
                  </a:lnSpc>
                  <a:buFont typeface="Arial" panose="020B0604020202020204" pitchFamily="34" charset="0"/>
                  <a:buChar char="•"/>
                </a:pPr>
                <a:r>
                  <a:rPr lang="en-CA" sz="1333" dirty="0">
                    <a:solidFill>
                      <a:schemeClr val="bg1"/>
                    </a:solidFill>
                    <a:latin typeface="DM Sans" pitchFamily="2" charset="77"/>
                  </a:rPr>
                  <a:t>Nursing</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Practical Nursing</a:t>
                </a:r>
              </a:p>
              <a:p>
                <a:pPr marL="247212" indent="-124806">
                  <a:lnSpc>
                    <a:spcPts val="1576"/>
                  </a:lnSpc>
                  <a:buFont typeface="Arial" panose="020B0604020202020204" pitchFamily="34" charset="0"/>
                  <a:buChar char="•"/>
                </a:pPr>
                <a:r>
                  <a:rPr lang="en-CA" sz="1333" dirty="0">
                    <a:solidFill>
                      <a:schemeClr val="bg1"/>
                    </a:solidFill>
                    <a:latin typeface="DM Sans" pitchFamily="2" charset="77"/>
                  </a:rPr>
                  <a:t>Personal Support Worker</a:t>
                </a:r>
              </a:p>
              <a:p>
                <a:pPr marL="314499" lvl="1" indent="-190510">
                  <a:lnSpc>
                    <a:spcPts val="1585"/>
                  </a:lnSpc>
                  <a:buFont typeface="Arial" panose="020B0604020202020204" pitchFamily="34" charset="0"/>
                  <a:buChar char="•"/>
                </a:pPr>
                <a:endParaRPr lang="en-US" sz="1147" spc="112" dirty="0">
                  <a:solidFill>
                    <a:schemeClr val="bg1"/>
                  </a:solidFill>
                  <a:latin typeface="DM Sans" pitchFamily="2" charset="77"/>
                </a:endParaRPr>
              </a:p>
            </p:txBody>
          </p:sp>
          <p:sp>
            <p:nvSpPr>
              <p:cNvPr id="92" name="TextBox 31">
                <a:extLst>
                  <a:ext uri="{FF2B5EF4-FFF2-40B4-BE49-F238E27FC236}">
                    <a16:creationId xmlns:a16="http://schemas.microsoft.com/office/drawing/2014/main" id="{0278261A-D491-4BE2-E810-959171FCFD98}"/>
                  </a:ext>
                </a:extLst>
              </p:cNvPr>
              <p:cNvSpPr txBox="1"/>
              <p:nvPr/>
            </p:nvSpPr>
            <p:spPr>
              <a:xfrm>
                <a:off x="2308292" y="6561424"/>
                <a:ext cx="4033787" cy="737702"/>
              </a:xfrm>
              <a:prstGeom prst="rect">
                <a:avLst/>
              </a:prstGeom>
            </p:spPr>
            <p:txBody>
              <a:bodyPr wrap="square" lIns="0" tIns="0" rIns="0" bIns="0" rtlCol="0" anchor="t">
                <a:spAutoFit/>
              </a:bodyPr>
              <a:lstStyle/>
              <a:p>
                <a:pPr algn="ctr">
                  <a:lnSpc>
                    <a:spcPts val="1977"/>
                  </a:lnSpc>
                  <a:spcBef>
                    <a:spcPct val="0"/>
                  </a:spcBef>
                </a:pPr>
                <a:r>
                  <a:rPr lang="en-US" sz="1433" spc="140" dirty="0">
                    <a:solidFill>
                      <a:srgbClr val="FDFBFB"/>
                    </a:solidFill>
                    <a:latin typeface="Oswald"/>
                  </a:rPr>
                  <a:t>NURSING &amp; PERSONAL</a:t>
                </a:r>
              </a:p>
              <a:p>
                <a:pPr algn="ctr">
                  <a:lnSpc>
                    <a:spcPts val="1977"/>
                  </a:lnSpc>
                  <a:spcBef>
                    <a:spcPct val="0"/>
                  </a:spcBef>
                </a:pPr>
                <a:r>
                  <a:rPr lang="en-US" sz="1433" spc="140" dirty="0">
                    <a:solidFill>
                      <a:srgbClr val="FDFBFB"/>
                    </a:solidFill>
                    <a:latin typeface="Oswald"/>
                  </a:rPr>
                  <a:t>SUPPORT WORKER</a:t>
                </a:r>
              </a:p>
            </p:txBody>
          </p:sp>
        </p:grpSp>
      </p:grpSp>
      <p:sp>
        <p:nvSpPr>
          <p:cNvPr id="96" name="TextBox 17">
            <a:extLst>
              <a:ext uri="{FF2B5EF4-FFF2-40B4-BE49-F238E27FC236}">
                <a16:creationId xmlns:a16="http://schemas.microsoft.com/office/drawing/2014/main" id="{316FC929-E5CC-F3A1-AADC-089F22CC12FA}"/>
              </a:ext>
            </a:extLst>
          </p:cNvPr>
          <p:cNvSpPr txBox="1"/>
          <p:nvPr/>
        </p:nvSpPr>
        <p:spPr>
          <a:xfrm>
            <a:off x="3970679" y="1598945"/>
            <a:ext cx="4149815" cy="1432187"/>
          </a:xfrm>
          <a:prstGeom prst="rect">
            <a:avLst/>
          </a:prstGeom>
          <a:solidFill>
            <a:schemeClr val="bg1">
              <a:lumMod val="85000"/>
            </a:schemeClr>
          </a:solidFill>
          <a:ln w="152400">
            <a:solidFill>
              <a:schemeClr val="bg1">
                <a:lumMod val="50000"/>
              </a:schemeClr>
            </a:solidFill>
          </a:ln>
        </p:spPr>
        <p:txBody>
          <a:bodyPr wrap="square" lIns="0" tIns="0" rIns="0" bIns="0" rtlCol="0" anchor="t">
            <a:spAutoFit/>
          </a:bodyPr>
          <a:lstStyle/>
          <a:p>
            <a:pPr algn="ctr">
              <a:lnSpc>
                <a:spcPct val="150000"/>
              </a:lnSpc>
            </a:pPr>
            <a:r>
              <a:rPr lang="en-US" sz="2133" spc="91" dirty="0">
                <a:latin typeface="DM Sans"/>
              </a:rPr>
              <a:t>34 Full-Time Programs</a:t>
            </a:r>
          </a:p>
          <a:p>
            <a:pPr algn="ctr">
              <a:lnSpc>
                <a:spcPct val="150000"/>
              </a:lnSpc>
            </a:pPr>
            <a:r>
              <a:rPr lang="en-US" sz="2133" spc="91" dirty="0">
                <a:latin typeface="DM Sans"/>
              </a:rPr>
              <a:t>~ 8000 Full-Time students</a:t>
            </a:r>
          </a:p>
          <a:p>
            <a:pPr algn="ctr">
              <a:lnSpc>
                <a:spcPct val="150000"/>
              </a:lnSpc>
            </a:pPr>
            <a:r>
              <a:rPr lang="en-US" sz="2133" spc="91" dirty="0">
                <a:latin typeface="DM Sans"/>
              </a:rPr>
              <a:t>Range of credentials</a:t>
            </a: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D0E079FD-1355-D455-BBEF-D8894A4E17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3025" y="311253"/>
            <a:ext cx="5181600" cy="96723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7866-1D04-3DBD-4083-759F5781C29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B66DBF-966C-14DC-3046-E344B3464AB4}"/>
              </a:ext>
            </a:extLst>
          </p:cNvPr>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sz="1200"/>
          </a:p>
        </p:txBody>
      </p:sp>
      <p:sp>
        <p:nvSpPr>
          <p:cNvPr id="3" name="Freeform 3">
            <a:extLst>
              <a:ext uri="{FF2B5EF4-FFF2-40B4-BE49-F238E27FC236}">
                <a16:creationId xmlns:a16="http://schemas.microsoft.com/office/drawing/2014/main" id="{DDF895C3-66A6-2B32-7BF6-DDE6DF9E9F24}"/>
              </a:ext>
            </a:extLst>
          </p:cNvPr>
          <p:cNvSpPr/>
          <p:nvPr/>
        </p:nvSpPr>
        <p:spPr>
          <a:xfrm rot="257863">
            <a:off x="-380870" y="4100663"/>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a:extLst>
              <a:ext uri="{FF2B5EF4-FFF2-40B4-BE49-F238E27FC236}">
                <a16:creationId xmlns:a16="http://schemas.microsoft.com/office/drawing/2014/main" id="{92DB4ECA-719E-3A80-A5F9-D9731E8D2265}"/>
              </a:ext>
            </a:extLst>
          </p:cNvPr>
          <p:cNvSpPr/>
          <p:nvPr/>
        </p:nvSpPr>
        <p:spPr>
          <a:xfrm>
            <a:off x="7923673" y="5843724"/>
            <a:ext cx="2752015" cy="291441"/>
          </a:xfrm>
          <a:custGeom>
            <a:avLst/>
            <a:gdLst/>
            <a:ahLst/>
            <a:cxnLst/>
            <a:rect l="l" t="t" r="r" b="b"/>
            <a:pathLst>
              <a:path w="4128022" h="437161">
                <a:moveTo>
                  <a:pt x="0" y="0"/>
                </a:moveTo>
                <a:lnTo>
                  <a:pt x="4128022" y="0"/>
                </a:lnTo>
                <a:lnTo>
                  <a:pt x="4128022" y="437161"/>
                </a:lnTo>
                <a:lnTo>
                  <a:pt x="0" y="437161"/>
                </a:lnTo>
                <a:lnTo>
                  <a:pt x="0" y="0"/>
                </a:lnTo>
                <a:close/>
              </a:path>
            </a:pathLst>
          </a:custGeom>
          <a:blipFill>
            <a:blip r:embed="rId6"/>
            <a:stretch>
              <a:fillRect t="-86495"/>
            </a:stretch>
          </a:blipFill>
        </p:spPr>
        <p:txBody>
          <a:bodyPr/>
          <a:lstStyle/>
          <a:p>
            <a:endParaRPr lang="en-US" sz="1200"/>
          </a:p>
        </p:txBody>
      </p:sp>
      <p:grpSp>
        <p:nvGrpSpPr>
          <p:cNvPr id="5" name="Group 5">
            <a:extLst>
              <a:ext uri="{FF2B5EF4-FFF2-40B4-BE49-F238E27FC236}">
                <a16:creationId xmlns:a16="http://schemas.microsoft.com/office/drawing/2014/main" id="{34C5D209-B893-3F5F-CC4D-A2BBD4EA62F4}"/>
              </a:ext>
            </a:extLst>
          </p:cNvPr>
          <p:cNvGrpSpPr/>
          <p:nvPr/>
        </p:nvGrpSpPr>
        <p:grpSpPr>
          <a:xfrm>
            <a:off x="7933569" y="3118742"/>
            <a:ext cx="2742119" cy="2724982"/>
            <a:chOff x="0" y="0"/>
            <a:chExt cx="1279723" cy="1271725"/>
          </a:xfrm>
        </p:grpSpPr>
        <p:sp>
          <p:nvSpPr>
            <p:cNvPr id="6" name="Freeform 6">
              <a:extLst>
                <a:ext uri="{FF2B5EF4-FFF2-40B4-BE49-F238E27FC236}">
                  <a16:creationId xmlns:a16="http://schemas.microsoft.com/office/drawing/2014/main" id="{260665B4-AAF8-FD1E-2235-040530CE3FFE}"/>
                </a:ext>
              </a:extLst>
            </p:cNvPr>
            <p:cNvSpPr/>
            <p:nvPr/>
          </p:nvSpPr>
          <p:spPr>
            <a:xfrm>
              <a:off x="0" y="0"/>
              <a:ext cx="1279723" cy="1271725"/>
            </a:xfrm>
            <a:custGeom>
              <a:avLst/>
              <a:gdLst/>
              <a:ahLst/>
              <a:cxnLst/>
              <a:rect l="l" t="t" r="r" b="b"/>
              <a:pathLst>
                <a:path w="1279723" h="1271725">
                  <a:moveTo>
                    <a:pt x="0" y="0"/>
                  </a:moveTo>
                  <a:lnTo>
                    <a:pt x="1279723" y="0"/>
                  </a:lnTo>
                  <a:lnTo>
                    <a:pt x="1279723" y="1271725"/>
                  </a:lnTo>
                  <a:lnTo>
                    <a:pt x="0" y="1271725"/>
                  </a:lnTo>
                  <a:close/>
                </a:path>
              </a:pathLst>
            </a:custGeom>
            <a:solidFill>
              <a:srgbClr val="1A1A1A"/>
            </a:solidFill>
          </p:spPr>
          <p:txBody>
            <a:bodyPr/>
            <a:lstStyle/>
            <a:p>
              <a:endParaRPr lang="en-US" sz="1200"/>
            </a:p>
          </p:txBody>
        </p:sp>
        <p:sp>
          <p:nvSpPr>
            <p:cNvPr id="7" name="TextBox 7">
              <a:extLst>
                <a:ext uri="{FF2B5EF4-FFF2-40B4-BE49-F238E27FC236}">
                  <a16:creationId xmlns:a16="http://schemas.microsoft.com/office/drawing/2014/main" id="{CFDE0B43-BFC7-5A2F-82BF-290985F5053E}"/>
                </a:ext>
              </a:extLst>
            </p:cNvPr>
            <p:cNvSpPr txBox="1"/>
            <p:nvPr/>
          </p:nvSpPr>
          <p:spPr>
            <a:xfrm>
              <a:off x="0" y="-57150"/>
              <a:ext cx="1279723" cy="1328875"/>
            </a:xfrm>
            <a:prstGeom prst="rect">
              <a:avLst/>
            </a:prstGeom>
          </p:spPr>
          <p:txBody>
            <a:bodyPr lIns="33867" tIns="33867" rIns="33867" bIns="33867" rtlCol="0" anchor="ctr"/>
            <a:lstStyle/>
            <a:p>
              <a:pPr algn="ctr">
                <a:lnSpc>
                  <a:spcPts val="2743"/>
                </a:lnSpc>
                <a:spcBef>
                  <a:spcPct val="0"/>
                </a:spcBef>
              </a:pPr>
              <a:endParaRPr sz="1200"/>
            </a:p>
          </p:txBody>
        </p:sp>
      </p:grpSp>
      <p:sp>
        <p:nvSpPr>
          <p:cNvPr id="8" name="Freeform 8">
            <a:extLst>
              <a:ext uri="{FF2B5EF4-FFF2-40B4-BE49-F238E27FC236}">
                <a16:creationId xmlns:a16="http://schemas.microsoft.com/office/drawing/2014/main" id="{CB5C9BD9-2A1C-E7BC-951B-147F605642AB}"/>
              </a:ext>
            </a:extLst>
          </p:cNvPr>
          <p:cNvSpPr/>
          <p:nvPr/>
        </p:nvSpPr>
        <p:spPr>
          <a:xfrm>
            <a:off x="4720127" y="5843724"/>
            <a:ext cx="2752015" cy="291441"/>
          </a:xfrm>
          <a:custGeom>
            <a:avLst/>
            <a:gdLst/>
            <a:ahLst/>
            <a:cxnLst/>
            <a:rect l="l" t="t" r="r" b="b"/>
            <a:pathLst>
              <a:path w="4128022" h="437161">
                <a:moveTo>
                  <a:pt x="0" y="0"/>
                </a:moveTo>
                <a:lnTo>
                  <a:pt x="4128021" y="0"/>
                </a:lnTo>
                <a:lnTo>
                  <a:pt x="4128021" y="437161"/>
                </a:lnTo>
                <a:lnTo>
                  <a:pt x="0" y="437161"/>
                </a:lnTo>
                <a:lnTo>
                  <a:pt x="0" y="0"/>
                </a:lnTo>
                <a:close/>
              </a:path>
            </a:pathLst>
          </a:custGeom>
          <a:blipFill>
            <a:blip r:embed="rId6"/>
            <a:stretch>
              <a:fillRect t="-86495"/>
            </a:stretch>
          </a:blipFill>
        </p:spPr>
        <p:txBody>
          <a:bodyPr/>
          <a:lstStyle/>
          <a:p>
            <a:endParaRPr lang="en-US" sz="1200"/>
          </a:p>
        </p:txBody>
      </p:sp>
      <p:grpSp>
        <p:nvGrpSpPr>
          <p:cNvPr id="9" name="Group 9">
            <a:extLst>
              <a:ext uri="{FF2B5EF4-FFF2-40B4-BE49-F238E27FC236}">
                <a16:creationId xmlns:a16="http://schemas.microsoft.com/office/drawing/2014/main" id="{26C3DC2E-B837-4215-42EB-9670CA5AF2E3}"/>
              </a:ext>
            </a:extLst>
          </p:cNvPr>
          <p:cNvGrpSpPr/>
          <p:nvPr/>
        </p:nvGrpSpPr>
        <p:grpSpPr>
          <a:xfrm>
            <a:off x="4730023" y="3118742"/>
            <a:ext cx="2742119" cy="2724982"/>
            <a:chOff x="0" y="0"/>
            <a:chExt cx="1279723" cy="1271725"/>
          </a:xfrm>
        </p:grpSpPr>
        <p:sp>
          <p:nvSpPr>
            <p:cNvPr id="10" name="Freeform 10">
              <a:extLst>
                <a:ext uri="{FF2B5EF4-FFF2-40B4-BE49-F238E27FC236}">
                  <a16:creationId xmlns:a16="http://schemas.microsoft.com/office/drawing/2014/main" id="{DA1BDADB-6C23-61AF-D42A-0A6079378658}"/>
                </a:ext>
              </a:extLst>
            </p:cNvPr>
            <p:cNvSpPr/>
            <p:nvPr/>
          </p:nvSpPr>
          <p:spPr>
            <a:xfrm>
              <a:off x="0" y="0"/>
              <a:ext cx="1279723" cy="1271725"/>
            </a:xfrm>
            <a:custGeom>
              <a:avLst/>
              <a:gdLst/>
              <a:ahLst/>
              <a:cxnLst/>
              <a:rect l="l" t="t" r="r" b="b"/>
              <a:pathLst>
                <a:path w="1279723" h="1271725">
                  <a:moveTo>
                    <a:pt x="0" y="0"/>
                  </a:moveTo>
                  <a:lnTo>
                    <a:pt x="1279723" y="0"/>
                  </a:lnTo>
                  <a:lnTo>
                    <a:pt x="1279723" y="1271725"/>
                  </a:lnTo>
                  <a:lnTo>
                    <a:pt x="0" y="1271725"/>
                  </a:lnTo>
                  <a:close/>
                </a:path>
              </a:pathLst>
            </a:custGeom>
            <a:solidFill>
              <a:srgbClr val="1A1A1A"/>
            </a:solidFill>
          </p:spPr>
          <p:txBody>
            <a:bodyPr/>
            <a:lstStyle/>
            <a:p>
              <a:endParaRPr lang="en-US" sz="1200"/>
            </a:p>
          </p:txBody>
        </p:sp>
        <p:sp>
          <p:nvSpPr>
            <p:cNvPr id="11" name="TextBox 11">
              <a:extLst>
                <a:ext uri="{FF2B5EF4-FFF2-40B4-BE49-F238E27FC236}">
                  <a16:creationId xmlns:a16="http://schemas.microsoft.com/office/drawing/2014/main" id="{022CDE5A-B88F-4BA8-3655-84DBCA1C12DA}"/>
                </a:ext>
              </a:extLst>
            </p:cNvPr>
            <p:cNvSpPr txBox="1"/>
            <p:nvPr/>
          </p:nvSpPr>
          <p:spPr>
            <a:xfrm>
              <a:off x="0" y="-57150"/>
              <a:ext cx="1279723" cy="1328875"/>
            </a:xfrm>
            <a:prstGeom prst="rect">
              <a:avLst/>
            </a:prstGeom>
          </p:spPr>
          <p:txBody>
            <a:bodyPr lIns="33867" tIns="33867" rIns="33867" bIns="33867" rtlCol="0" anchor="ctr"/>
            <a:lstStyle/>
            <a:p>
              <a:pPr algn="ctr">
                <a:lnSpc>
                  <a:spcPts val="2743"/>
                </a:lnSpc>
                <a:spcBef>
                  <a:spcPct val="0"/>
                </a:spcBef>
              </a:pPr>
              <a:endParaRPr sz="1200"/>
            </a:p>
          </p:txBody>
        </p:sp>
      </p:grpSp>
      <p:sp>
        <p:nvSpPr>
          <p:cNvPr id="12" name="Freeform 12">
            <a:extLst>
              <a:ext uri="{FF2B5EF4-FFF2-40B4-BE49-F238E27FC236}">
                <a16:creationId xmlns:a16="http://schemas.microsoft.com/office/drawing/2014/main" id="{00FB42CA-E5E6-5CCF-02D4-EE90E5C063B0}"/>
              </a:ext>
            </a:extLst>
          </p:cNvPr>
          <p:cNvSpPr/>
          <p:nvPr/>
        </p:nvSpPr>
        <p:spPr>
          <a:xfrm>
            <a:off x="1516312" y="5843724"/>
            <a:ext cx="2752015" cy="291441"/>
          </a:xfrm>
          <a:custGeom>
            <a:avLst/>
            <a:gdLst/>
            <a:ahLst/>
            <a:cxnLst/>
            <a:rect l="l" t="t" r="r" b="b"/>
            <a:pathLst>
              <a:path w="4128022" h="437161">
                <a:moveTo>
                  <a:pt x="0" y="0"/>
                </a:moveTo>
                <a:lnTo>
                  <a:pt x="4128022" y="0"/>
                </a:lnTo>
                <a:lnTo>
                  <a:pt x="4128022" y="437161"/>
                </a:lnTo>
                <a:lnTo>
                  <a:pt x="0" y="437161"/>
                </a:lnTo>
                <a:lnTo>
                  <a:pt x="0" y="0"/>
                </a:lnTo>
                <a:close/>
              </a:path>
            </a:pathLst>
          </a:custGeom>
          <a:blipFill>
            <a:blip r:embed="rId6"/>
            <a:stretch>
              <a:fillRect t="-86495"/>
            </a:stretch>
          </a:blipFill>
        </p:spPr>
        <p:txBody>
          <a:bodyPr/>
          <a:lstStyle/>
          <a:p>
            <a:endParaRPr lang="en-US" sz="1200"/>
          </a:p>
        </p:txBody>
      </p:sp>
      <p:grpSp>
        <p:nvGrpSpPr>
          <p:cNvPr id="13" name="Group 13">
            <a:extLst>
              <a:ext uri="{FF2B5EF4-FFF2-40B4-BE49-F238E27FC236}">
                <a16:creationId xmlns:a16="http://schemas.microsoft.com/office/drawing/2014/main" id="{5864DB56-DC80-F180-97B8-7EC1E041D59F}"/>
              </a:ext>
            </a:extLst>
          </p:cNvPr>
          <p:cNvGrpSpPr/>
          <p:nvPr/>
        </p:nvGrpSpPr>
        <p:grpSpPr>
          <a:xfrm>
            <a:off x="1526208" y="3118742"/>
            <a:ext cx="2742119" cy="2724982"/>
            <a:chOff x="0" y="0"/>
            <a:chExt cx="1279723" cy="1271725"/>
          </a:xfrm>
        </p:grpSpPr>
        <p:sp>
          <p:nvSpPr>
            <p:cNvPr id="14" name="Freeform 14">
              <a:extLst>
                <a:ext uri="{FF2B5EF4-FFF2-40B4-BE49-F238E27FC236}">
                  <a16:creationId xmlns:a16="http://schemas.microsoft.com/office/drawing/2014/main" id="{2429891B-80B9-67F2-C709-02CEA97DE5F2}"/>
                </a:ext>
              </a:extLst>
            </p:cNvPr>
            <p:cNvSpPr/>
            <p:nvPr/>
          </p:nvSpPr>
          <p:spPr>
            <a:xfrm>
              <a:off x="0" y="0"/>
              <a:ext cx="1279723" cy="1271725"/>
            </a:xfrm>
            <a:custGeom>
              <a:avLst/>
              <a:gdLst/>
              <a:ahLst/>
              <a:cxnLst/>
              <a:rect l="l" t="t" r="r" b="b"/>
              <a:pathLst>
                <a:path w="1279723" h="1271725">
                  <a:moveTo>
                    <a:pt x="0" y="0"/>
                  </a:moveTo>
                  <a:lnTo>
                    <a:pt x="1279723" y="0"/>
                  </a:lnTo>
                  <a:lnTo>
                    <a:pt x="1279723" y="1271725"/>
                  </a:lnTo>
                  <a:lnTo>
                    <a:pt x="0" y="1271725"/>
                  </a:lnTo>
                  <a:close/>
                </a:path>
              </a:pathLst>
            </a:custGeom>
            <a:solidFill>
              <a:srgbClr val="1A1A1A"/>
            </a:solidFill>
          </p:spPr>
          <p:txBody>
            <a:bodyPr/>
            <a:lstStyle/>
            <a:p>
              <a:endParaRPr lang="en-US" sz="1200"/>
            </a:p>
          </p:txBody>
        </p:sp>
        <p:sp>
          <p:nvSpPr>
            <p:cNvPr id="15" name="TextBox 15">
              <a:extLst>
                <a:ext uri="{FF2B5EF4-FFF2-40B4-BE49-F238E27FC236}">
                  <a16:creationId xmlns:a16="http://schemas.microsoft.com/office/drawing/2014/main" id="{902B0A46-0541-3308-D479-3AC5BCD79A16}"/>
                </a:ext>
              </a:extLst>
            </p:cNvPr>
            <p:cNvSpPr txBox="1"/>
            <p:nvPr/>
          </p:nvSpPr>
          <p:spPr>
            <a:xfrm>
              <a:off x="0" y="-57150"/>
              <a:ext cx="1279723" cy="1328875"/>
            </a:xfrm>
            <a:prstGeom prst="rect">
              <a:avLst/>
            </a:prstGeom>
          </p:spPr>
          <p:txBody>
            <a:bodyPr lIns="33867" tIns="33867" rIns="33867" bIns="33867" rtlCol="0" anchor="ctr"/>
            <a:lstStyle/>
            <a:p>
              <a:pPr algn="ctr">
                <a:lnSpc>
                  <a:spcPts val="2743"/>
                </a:lnSpc>
                <a:spcBef>
                  <a:spcPct val="0"/>
                </a:spcBef>
              </a:pPr>
              <a:endParaRPr sz="1200"/>
            </a:p>
          </p:txBody>
        </p:sp>
      </p:grpSp>
      <p:grpSp>
        <p:nvGrpSpPr>
          <p:cNvPr id="16" name="Group 16">
            <a:extLst>
              <a:ext uri="{FF2B5EF4-FFF2-40B4-BE49-F238E27FC236}">
                <a16:creationId xmlns:a16="http://schemas.microsoft.com/office/drawing/2014/main" id="{B338526D-2390-4ACB-6758-DC0E70E69157}"/>
              </a:ext>
            </a:extLst>
          </p:cNvPr>
          <p:cNvGrpSpPr/>
          <p:nvPr/>
        </p:nvGrpSpPr>
        <p:grpSpPr>
          <a:xfrm>
            <a:off x="2214211" y="2435685"/>
            <a:ext cx="1366112" cy="1366112"/>
            <a:chOff x="0" y="0"/>
            <a:chExt cx="812800" cy="812800"/>
          </a:xfrm>
        </p:grpSpPr>
        <p:sp>
          <p:nvSpPr>
            <p:cNvPr id="17" name="Freeform 17">
              <a:extLst>
                <a:ext uri="{FF2B5EF4-FFF2-40B4-BE49-F238E27FC236}">
                  <a16:creationId xmlns:a16="http://schemas.microsoft.com/office/drawing/2014/main" id="{564C9954-18B9-FC34-A464-9902BCB49CB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1A1A"/>
            </a:solidFill>
          </p:spPr>
          <p:txBody>
            <a:bodyPr/>
            <a:lstStyle/>
            <a:p>
              <a:endParaRPr lang="en-US" sz="1200"/>
            </a:p>
          </p:txBody>
        </p:sp>
        <p:sp>
          <p:nvSpPr>
            <p:cNvPr id="18" name="TextBox 18">
              <a:extLst>
                <a:ext uri="{FF2B5EF4-FFF2-40B4-BE49-F238E27FC236}">
                  <a16:creationId xmlns:a16="http://schemas.microsoft.com/office/drawing/2014/main" id="{B2F79B2C-3FF6-0525-616A-61E037632C81}"/>
                </a:ext>
              </a:extLst>
            </p:cNvPr>
            <p:cNvSpPr txBox="1"/>
            <p:nvPr/>
          </p:nvSpPr>
          <p:spPr>
            <a:xfrm>
              <a:off x="76200" y="19050"/>
              <a:ext cx="660400" cy="717550"/>
            </a:xfrm>
            <a:prstGeom prst="rect">
              <a:avLst/>
            </a:prstGeom>
          </p:spPr>
          <p:txBody>
            <a:bodyPr lIns="33867" tIns="33867" rIns="33867" bIns="33867" rtlCol="0" anchor="ctr"/>
            <a:lstStyle/>
            <a:p>
              <a:pPr algn="ctr">
                <a:lnSpc>
                  <a:spcPts val="2743"/>
                </a:lnSpc>
                <a:spcBef>
                  <a:spcPct val="0"/>
                </a:spcBef>
              </a:pPr>
              <a:endParaRPr sz="1200"/>
            </a:p>
          </p:txBody>
        </p:sp>
      </p:grpSp>
      <p:grpSp>
        <p:nvGrpSpPr>
          <p:cNvPr id="19" name="Group 19">
            <a:extLst>
              <a:ext uri="{FF2B5EF4-FFF2-40B4-BE49-F238E27FC236}">
                <a16:creationId xmlns:a16="http://schemas.microsoft.com/office/drawing/2014/main" id="{A875C6E1-C65F-9B20-F6D9-6B63007F0C2E}"/>
              </a:ext>
            </a:extLst>
          </p:cNvPr>
          <p:cNvGrpSpPr/>
          <p:nvPr/>
        </p:nvGrpSpPr>
        <p:grpSpPr>
          <a:xfrm>
            <a:off x="5413078" y="2435685"/>
            <a:ext cx="1366112" cy="1366112"/>
            <a:chOff x="0" y="0"/>
            <a:chExt cx="812800" cy="812800"/>
          </a:xfrm>
        </p:grpSpPr>
        <p:sp>
          <p:nvSpPr>
            <p:cNvPr id="20" name="Freeform 20">
              <a:extLst>
                <a:ext uri="{FF2B5EF4-FFF2-40B4-BE49-F238E27FC236}">
                  <a16:creationId xmlns:a16="http://schemas.microsoft.com/office/drawing/2014/main" id="{ADEA89D0-27C6-0D50-0D5D-09DDFD0AC19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1A1A"/>
            </a:solidFill>
          </p:spPr>
          <p:txBody>
            <a:bodyPr/>
            <a:lstStyle/>
            <a:p>
              <a:endParaRPr lang="en-US" sz="1200"/>
            </a:p>
          </p:txBody>
        </p:sp>
        <p:sp>
          <p:nvSpPr>
            <p:cNvPr id="21" name="TextBox 21">
              <a:extLst>
                <a:ext uri="{FF2B5EF4-FFF2-40B4-BE49-F238E27FC236}">
                  <a16:creationId xmlns:a16="http://schemas.microsoft.com/office/drawing/2014/main" id="{B6247EC4-EE94-0F09-F019-DE82D1CE5439}"/>
                </a:ext>
              </a:extLst>
            </p:cNvPr>
            <p:cNvSpPr txBox="1"/>
            <p:nvPr/>
          </p:nvSpPr>
          <p:spPr>
            <a:xfrm>
              <a:off x="76200" y="19050"/>
              <a:ext cx="660400" cy="717550"/>
            </a:xfrm>
            <a:prstGeom prst="rect">
              <a:avLst/>
            </a:prstGeom>
          </p:spPr>
          <p:txBody>
            <a:bodyPr lIns="33867" tIns="33867" rIns="33867" bIns="33867" rtlCol="0" anchor="ctr"/>
            <a:lstStyle/>
            <a:p>
              <a:pPr algn="ctr">
                <a:lnSpc>
                  <a:spcPts val="2743"/>
                </a:lnSpc>
                <a:spcBef>
                  <a:spcPct val="0"/>
                </a:spcBef>
              </a:pPr>
              <a:endParaRPr sz="1200"/>
            </a:p>
          </p:txBody>
        </p:sp>
      </p:grpSp>
      <p:grpSp>
        <p:nvGrpSpPr>
          <p:cNvPr id="22" name="Group 22">
            <a:extLst>
              <a:ext uri="{FF2B5EF4-FFF2-40B4-BE49-F238E27FC236}">
                <a16:creationId xmlns:a16="http://schemas.microsoft.com/office/drawing/2014/main" id="{B1F99E9C-3539-53D0-0CEF-5DA04E565BE0}"/>
              </a:ext>
            </a:extLst>
          </p:cNvPr>
          <p:cNvGrpSpPr/>
          <p:nvPr/>
        </p:nvGrpSpPr>
        <p:grpSpPr>
          <a:xfrm>
            <a:off x="8622473" y="2435685"/>
            <a:ext cx="1366112" cy="1366112"/>
            <a:chOff x="0" y="0"/>
            <a:chExt cx="812800" cy="812800"/>
          </a:xfrm>
        </p:grpSpPr>
        <p:sp>
          <p:nvSpPr>
            <p:cNvPr id="23" name="Freeform 23">
              <a:extLst>
                <a:ext uri="{FF2B5EF4-FFF2-40B4-BE49-F238E27FC236}">
                  <a16:creationId xmlns:a16="http://schemas.microsoft.com/office/drawing/2014/main" id="{D8ED9604-10B2-83CC-B099-706A42E860D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A1A1A"/>
            </a:solidFill>
          </p:spPr>
          <p:txBody>
            <a:bodyPr/>
            <a:lstStyle/>
            <a:p>
              <a:endParaRPr lang="en-US" sz="1200"/>
            </a:p>
          </p:txBody>
        </p:sp>
        <p:sp>
          <p:nvSpPr>
            <p:cNvPr id="24" name="TextBox 24">
              <a:extLst>
                <a:ext uri="{FF2B5EF4-FFF2-40B4-BE49-F238E27FC236}">
                  <a16:creationId xmlns:a16="http://schemas.microsoft.com/office/drawing/2014/main" id="{FCBB4918-289B-D6DE-21F4-5526D1DE21BA}"/>
                </a:ext>
              </a:extLst>
            </p:cNvPr>
            <p:cNvSpPr txBox="1"/>
            <p:nvPr/>
          </p:nvSpPr>
          <p:spPr>
            <a:xfrm>
              <a:off x="76200" y="19050"/>
              <a:ext cx="660400" cy="717550"/>
            </a:xfrm>
            <a:prstGeom prst="rect">
              <a:avLst/>
            </a:prstGeom>
          </p:spPr>
          <p:txBody>
            <a:bodyPr lIns="33867" tIns="33867" rIns="33867" bIns="33867" rtlCol="0" anchor="ctr"/>
            <a:lstStyle/>
            <a:p>
              <a:pPr algn="ctr">
                <a:lnSpc>
                  <a:spcPts val="2743"/>
                </a:lnSpc>
                <a:spcBef>
                  <a:spcPct val="0"/>
                </a:spcBef>
              </a:pPr>
              <a:endParaRPr sz="1200"/>
            </a:p>
          </p:txBody>
        </p:sp>
      </p:grpSp>
      <p:sp>
        <p:nvSpPr>
          <p:cNvPr id="25" name="Freeform 25">
            <a:extLst>
              <a:ext uri="{FF2B5EF4-FFF2-40B4-BE49-F238E27FC236}">
                <a16:creationId xmlns:a16="http://schemas.microsoft.com/office/drawing/2014/main" id="{D5D7A271-099B-7A82-077F-39C83FCFAB78}"/>
              </a:ext>
            </a:extLst>
          </p:cNvPr>
          <p:cNvSpPr/>
          <p:nvPr/>
        </p:nvSpPr>
        <p:spPr>
          <a:xfrm>
            <a:off x="2488419" y="2677977"/>
            <a:ext cx="807801" cy="881529"/>
          </a:xfrm>
          <a:custGeom>
            <a:avLst/>
            <a:gdLst/>
            <a:ahLst/>
            <a:cxnLst/>
            <a:rect l="l" t="t" r="r" b="b"/>
            <a:pathLst>
              <a:path w="1211702" h="1322294">
                <a:moveTo>
                  <a:pt x="0" y="0"/>
                </a:moveTo>
                <a:lnTo>
                  <a:pt x="1211702" y="0"/>
                </a:lnTo>
                <a:lnTo>
                  <a:pt x="1211702" y="1322294"/>
                </a:lnTo>
                <a:lnTo>
                  <a:pt x="0" y="13222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26" name="Freeform 26">
            <a:extLst>
              <a:ext uri="{FF2B5EF4-FFF2-40B4-BE49-F238E27FC236}">
                <a16:creationId xmlns:a16="http://schemas.microsoft.com/office/drawing/2014/main" id="{C147034C-B1F2-8A24-CDED-3EAAEB5B6A90}"/>
              </a:ext>
            </a:extLst>
          </p:cNvPr>
          <p:cNvSpPr/>
          <p:nvPr/>
        </p:nvSpPr>
        <p:spPr>
          <a:xfrm>
            <a:off x="5709106" y="2677977"/>
            <a:ext cx="773789" cy="929223"/>
          </a:xfrm>
          <a:custGeom>
            <a:avLst/>
            <a:gdLst/>
            <a:ahLst/>
            <a:cxnLst/>
            <a:rect l="l" t="t" r="r" b="b"/>
            <a:pathLst>
              <a:path w="1160684" h="1393835">
                <a:moveTo>
                  <a:pt x="0" y="0"/>
                </a:moveTo>
                <a:lnTo>
                  <a:pt x="1160684" y="0"/>
                </a:lnTo>
                <a:lnTo>
                  <a:pt x="1160684" y="1393835"/>
                </a:lnTo>
                <a:lnTo>
                  <a:pt x="0" y="13938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27" name="Freeform 27">
            <a:extLst>
              <a:ext uri="{FF2B5EF4-FFF2-40B4-BE49-F238E27FC236}">
                <a16:creationId xmlns:a16="http://schemas.microsoft.com/office/drawing/2014/main" id="{8D4997B7-DDE5-444B-22FF-1EA9FD747EAC}"/>
              </a:ext>
            </a:extLst>
          </p:cNvPr>
          <p:cNvSpPr/>
          <p:nvPr/>
        </p:nvSpPr>
        <p:spPr>
          <a:xfrm>
            <a:off x="8848657" y="2657459"/>
            <a:ext cx="902047" cy="902047"/>
          </a:xfrm>
          <a:custGeom>
            <a:avLst/>
            <a:gdLst/>
            <a:ahLst/>
            <a:cxnLst/>
            <a:rect l="l" t="t" r="r" b="b"/>
            <a:pathLst>
              <a:path w="1353071" h="1353071">
                <a:moveTo>
                  <a:pt x="0" y="0"/>
                </a:moveTo>
                <a:lnTo>
                  <a:pt x="1353071" y="0"/>
                </a:lnTo>
                <a:lnTo>
                  <a:pt x="1353071" y="1353071"/>
                </a:lnTo>
                <a:lnTo>
                  <a:pt x="0" y="13530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28" name="TextBox 28">
            <a:extLst>
              <a:ext uri="{FF2B5EF4-FFF2-40B4-BE49-F238E27FC236}">
                <a16:creationId xmlns:a16="http://schemas.microsoft.com/office/drawing/2014/main" id="{D3F3E4A0-002D-B6A5-43AB-00115779141C}"/>
              </a:ext>
            </a:extLst>
          </p:cNvPr>
          <p:cNvSpPr txBox="1"/>
          <p:nvPr/>
        </p:nvSpPr>
        <p:spPr>
          <a:xfrm>
            <a:off x="1562531" y="770276"/>
            <a:ext cx="9078627" cy="1049646"/>
          </a:xfrm>
          <a:prstGeom prst="rect">
            <a:avLst/>
          </a:prstGeom>
        </p:spPr>
        <p:txBody>
          <a:bodyPr lIns="0" tIns="0" rIns="0" bIns="0" rtlCol="0" anchor="t">
            <a:spAutoFit/>
          </a:bodyPr>
          <a:lstStyle/>
          <a:p>
            <a:pPr algn="ctr">
              <a:lnSpc>
                <a:spcPts val="8677"/>
              </a:lnSpc>
              <a:spcBef>
                <a:spcPct val="0"/>
              </a:spcBef>
            </a:pPr>
            <a:r>
              <a:rPr lang="en-US" sz="6288" spc="616" dirty="0">
                <a:solidFill>
                  <a:srgbClr val="231F20"/>
                </a:solidFill>
                <a:latin typeface="Oswald Bold"/>
              </a:rPr>
              <a:t>HISTORY</a:t>
            </a:r>
          </a:p>
        </p:txBody>
      </p:sp>
      <p:sp>
        <p:nvSpPr>
          <p:cNvPr id="32" name="TextBox 32">
            <a:extLst>
              <a:ext uri="{FF2B5EF4-FFF2-40B4-BE49-F238E27FC236}">
                <a16:creationId xmlns:a16="http://schemas.microsoft.com/office/drawing/2014/main" id="{63B13AD0-68A6-21F9-F64A-91773A4A8D6C}"/>
              </a:ext>
            </a:extLst>
          </p:cNvPr>
          <p:cNvSpPr txBox="1"/>
          <p:nvPr/>
        </p:nvSpPr>
        <p:spPr>
          <a:xfrm>
            <a:off x="1869006" y="4312314"/>
            <a:ext cx="1983262" cy="330283"/>
          </a:xfrm>
          <a:prstGeom prst="rect">
            <a:avLst/>
          </a:prstGeom>
        </p:spPr>
        <p:txBody>
          <a:bodyPr lIns="0" tIns="0" rIns="0" bIns="0" rtlCol="0" anchor="t">
            <a:spAutoFit/>
          </a:bodyPr>
          <a:lstStyle/>
          <a:p>
            <a:pPr algn="ctr">
              <a:lnSpc>
                <a:spcPts val="2805"/>
              </a:lnSpc>
              <a:spcBef>
                <a:spcPct val="0"/>
              </a:spcBef>
            </a:pPr>
            <a:r>
              <a:rPr lang="en-US" sz="2033" spc="199" dirty="0">
                <a:solidFill>
                  <a:srgbClr val="FDFBFB"/>
                </a:solidFill>
                <a:latin typeface="Oswald"/>
                <a:ea typeface="Oswald"/>
              </a:rPr>
              <a:t>LARGE EVENTS</a:t>
            </a:r>
          </a:p>
        </p:txBody>
      </p:sp>
      <p:sp>
        <p:nvSpPr>
          <p:cNvPr id="33" name="TextBox 33">
            <a:extLst>
              <a:ext uri="{FF2B5EF4-FFF2-40B4-BE49-F238E27FC236}">
                <a16:creationId xmlns:a16="http://schemas.microsoft.com/office/drawing/2014/main" id="{FB496FF4-9284-4497-908C-EC67D23D2C07}"/>
              </a:ext>
            </a:extLst>
          </p:cNvPr>
          <p:cNvSpPr txBox="1"/>
          <p:nvPr/>
        </p:nvSpPr>
        <p:spPr>
          <a:xfrm>
            <a:off x="5109450" y="4202102"/>
            <a:ext cx="1983262" cy="689356"/>
          </a:xfrm>
          <a:prstGeom prst="rect">
            <a:avLst/>
          </a:prstGeom>
        </p:spPr>
        <p:txBody>
          <a:bodyPr lIns="0" tIns="0" rIns="0" bIns="0" rtlCol="0" anchor="t">
            <a:spAutoFit/>
          </a:bodyPr>
          <a:lstStyle/>
          <a:p>
            <a:pPr algn="ctr">
              <a:lnSpc>
                <a:spcPts val="2805"/>
              </a:lnSpc>
              <a:spcBef>
                <a:spcPct val="0"/>
              </a:spcBef>
            </a:pPr>
            <a:r>
              <a:rPr lang="en-US" sz="2033" spc="199" dirty="0">
                <a:solidFill>
                  <a:srgbClr val="FDFBFB"/>
                </a:solidFill>
                <a:latin typeface="Oswald"/>
                <a:ea typeface="Oswald"/>
              </a:rPr>
              <a:t>RESOURCES LOGISTICS</a:t>
            </a:r>
          </a:p>
        </p:txBody>
      </p:sp>
      <p:sp>
        <p:nvSpPr>
          <p:cNvPr id="34" name="TextBox 34">
            <a:extLst>
              <a:ext uri="{FF2B5EF4-FFF2-40B4-BE49-F238E27FC236}">
                <a16:creationId xmlns:a16="http://schemas.microsoft.com/office/drawing/2014/main" id="{50DB0051-F776-3A29-1FC6-457CCE0E2B9E}"/>
              </a:ext>
            </a:extLst>
          </p:cNvPr>
          <p:cNvSpPr txBox="1"/>
          <p:nvPr/>
        </p:nvSpPr>
        <p:spPr>
          <a:xfrm>
            <a:off x="8312997" y="4207503"/>
            <a:ext cx="1983262" cy="689356"/>
          </a:xfrm>
          <a:prstGeom prst="rect">
            <a:avLst/>
          </a:prstGeom>
        </p:spPr>
        <p:txBody>
          <a:bodyPr lIns="0" tIns="0" rIns="0" bIns="0" rtlCol="0" anchor="t">
            <a:spAutoFit/>
          </a:bodyPr>
          <a:lstStyle/>
          <a:p>
            <a:pPr algn="ctr">
              <a:lnSpc>
                <a:spcPts val="2805"/>
              </a:lnSpc>
              <a:spcBef>
                <a:spcPct val="0"/>
              </a:spcBef>
            </a:pPr>
            <a:r>
              <a:rPr lang="en-US" sz="2033" spc="199" dirty="0">
                <a:solidFill>
                  <a:srgbClr val="FDFBFB"/>
                </a:solidFill>
                <a:latin typeface="Oswald"/>
                <a:ea typeface="Oswald"/>
              </a:rPr>
              <a:t>OUTSIDE OF CURRICULUM</a:t>
            </a:r>
          </a:p>
        </p:txBody>
      </p:sp>
    </p:spTree>
    <p:extLst>
      <p:ext uri="{BB962C8B-B14F-4D97-AF65-F5344CB8AC3E}">
        <p14:creationId xmlns:p14="http://schemas.microsoft.com/office/powerpoint/2010/main" val="2611679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98B97-6B28-E2D1-E545-DA698BBDBB7F}"/>
            </a:ext>
          </a:extLst>
        </p:cNvPr>
        <p:cNvGrpSpPr/>
        <p:nvPr/>
      </p:nvGrpSpPr>
      <p:grpSpPr>
        <a:xfrm>
          <a:off x="0" y="0"/>
          <a:ext cx="0" cy="0"/>
          <a:chOff x="0" y="0"/>
          <a:chExt cx="0" cy="0"/>
        </a:xfrm>
      </p:grpSpPr>
      <p:sp>
        <p:nvSpPr>
          <p:cNvPr id="18" name="Freeform 18">
            <a:extLst>
              <a:ext uri="{FF2B5EF4-FFF2-40B4-BE49-F238E27FC236}">
                <a16:creationId xmlns:a16="http://schemas.microsoft.com/office/drawing/2014/main" id="{247A5E51-F01A-A8AC-4BA1-A9702B4C32D1}"/>
              </a:ext>
            </a:extLst>
          </p:cNvPr>
          <p:cNvSpPr/>
          <p:nvPr/>
        </p:nvSpPr>
        <p:spPr>
          <a:xfrm rot="887923">
            <a:off x="-1788809" y="5029202"/>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9" name="Freeform 19">
            <a:extLst>
              <a:ext uri="{FF2B5EF4-FFF2-40B4-BE49-F238E27FC236}">
                <a16:creationId xmlns:a16="http://schemas.microsoft.com/office/drawing/2014/main" id="{15DB0442-13D6-0195-7B31-382CE0BFE679}"/>
              </a:ext>
            </a:extLst>
          </p:cNvPr>
          <p:cNvSpPr/>
          <p:nvPr/>
        </p:nvSpPr>
        <p:spPr>
          <a:xfrm rot="887923">
            <a:off x="8051293" y="-2236522"/>
            <a:ext cx="4688387" cy="4810845"/>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0" name="TextBox 20">
            <a:extLst>
              <a:ext uri="{FF2B5EF4-FFF2-40B4-BE49-F238E27FC236}">
                <a16:creationId xmlns:a16="http://schemas.microsoft.com/office/drawing/2014/main" id="{C0A7AFC1-AEF2-C7E2-0B32-BE3F477378DE}"/>
              </a:ext>
            </a:extLst>
          </p:cNvPr>
          <p:cNvSpPr txBox="1"/>
          <p:nvPr/>
        </p:nvSpPr>
        <p:spPr>
          <a:xfrm>
            <a:off x="1574245" y="805011"/>
            <a:ext cx="6358009" cy="1049646"/>
          </a:xfrm>
          <a:prstGeom prst="rect">
            <a:avLst/>
          </a:prstGeom>
        </p:spPr>
        <p:txBody>
          <a:bodyPr lIns="0" tIns="0" rIns="0" bIns="0" rtlCol="0" anchor="t">
            <a:spAutoFit/>
          </a:bodyPr>
          <a:lstStyle/>
          <a:p>
            <a:pPr>
              <a:lnSpc>
                <a:spcPts val="8677"/>
              </a:lnSpc>
              <a:spcBef>
                <a:spcPct val="0"/>
              </a:spcBef>
            </a:pPr>
            <a:r>
              <a:rPr lang="en-US" sz="6288" spc="616" dirty="0">
                <a:solidFill>
                  <a:srgbClr val="231F20"/>
                </a:solidFill>
                <a:latin typeface="Oswald Bold"/>
              </a:rPr>
              <a:t>STRATEGY</a:t>
            </a:r>
          </a:p>
        </p:txBody>
      </p:sp>
      <p:grpSp>
        <p:nvGrpSpPr>
          <p:cNvPr id="21" name="Group 21">
            <a:extLst>
              <a:ext uri="{FF2B5EF4-FFF2-40B4-BE49-F238E27FC236}">
                <a16:creationId xmlns:a16="http://schemas.microsoft.com/office/drawing/2014/main" id="{A0406D44-B2C1-0773-A500-5ECEA1E5BFC2}"/>
              </a:ext>
            </a:extLst>
          </p:cNvPr>
          <p:cNvGrpSpPr/>
          <p:nvPr/>
        </p:nvGrpSpPr>
        <p:grpSpPr>
          <a:xfrm>
            <a:off x="10888780" y="5379627"/>
            <a:ext cx="1396463" cy="1585147"/>
            <a:chOff x="0" y="0"/>
            <a:chExt cx="551689" cy="626231"/>
          </a:xfrm>
        </p:grpSpPr>
        <p:sp>
          <p:nvSpPr>
            <p:cNvPr id="22" name="Freeform 22">
              <a:extLst>
                <a:ext uri="{FF2B5EF4-FFF2-40B4-BE49-F238E27FC236}">
                  <a16:creationId xmlns:a16="http://schemas.microsoft.com/office/drawing/2014/main" id="{A4C74B15-4876-6CE5-37A8-F6B4ADC89EE3}"/>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en-US" sz="1200"/>
            </a:p>
          </p:txBody>
        </p:sp>
        <p:sp>
          <p:nvSpPr>
            <p:cNvPr id="23" name="TextBox 23">
              <a:extLst>
                <a:ext uri="{FF2B5EF4-FFF2-40B4-BE49-F238E27FC236}">
                  <a16:creationId xmlns:a16="http://schemas.microsoft.com/office/drawing/2014/main" id="{D6E7EEBE-6A18-3DDE-5772-839751AC39AE}"/>
                </a:ext>
              </a:extLst>
            </p:cNvPr>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grpSp>
        <p:nvGrpSpPr>
          <p:cNvPr id="24" name="Group 24">
            <a:extLst>
              <a:ext uri="{FF2B5EF4-FFF2-40B4-BE49-F238E27FC236}">
                <a16:creationId xmlns:a16="http://schemas.microsoft.com/office/drawing/2014/main" id="{B1682D54-C397-A8D4-4A8A-38515EA9EE5F}"/>
              </a:ext>
            </a:extLst>
          </p:cNvPr>
          <p:cNvGrpSpPr/>
          <p:nvPr/>
        </p:nvGrpSpPr>
        <p:grpSpPr>
          <a:xfrm>
            <a:off x="-149612" y="-899347"/>
            <a:ext cx="1396463" cy="1585147"/>
            <a:chOff x="0" y="0"/>
            <a:chExt cx="551689" cy="626231"/>
          </a:xfrm>
        </p:grpSpPr>
        <p:sp>
          <p:nvSpPr>
            <p:cNvPr id="25" name="Freeform 25">
              <a:extLst>
                <a:ext uri="{FF2B5EF4-FFF2-40B4-BE49-F238E27FC236}">
                  <a16:creationId xmlns:a16="http://schemas.microsoft.com/office/drawing/2014/main" id="{3FD1EC01-07E4-8316-8A10-ED42C50D0E64}"/>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en-US" sz="1200"/>
            </a:p>
          </p:txBody>
        </p:sp>
        <p:sp>
          <p:nvSpPr>
            <p:cNvPr id="26" name="TextBox 26">
              <a:extLst>
                <a:ext uri="{FF2B5EF4-FFF2-40B4-BE49-F238E27FC236}">
                  <a16:creationId xmlns:a16="http://schemas.microsoft.com/office/drawing/2014/main" id="{27848D4D-2BCD-B234-ACD0-21D0CCD34878}"/>
                </a:ext>
              </a:extLst>
            </p:cNvPr>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sp>
        <p:nvSpPr>
          <p:cNvPr id="34" name="TextBox 11">
            <a:extLst>
              <a:ext uri="{FF2B5EF4-FFF2-40B4-BE49-F238E27FC236}">
                <a16:creationId xmlns:a16="http://schemas.microsoft.com/office/drawing/2014/main" id="{A0283598-F505-E3D6-15F2-C8E756924BC4}"/>
              </a:ext>
            </a:extLst>
          </p:cNvPr>
          <p:cNvSpPr txBox="1"/>
          <p:nvPr/>
        </p:nvSpPr>
        <p:spPr>
          <a:xfrm>
            <a:off x="2785207" y="2218842"/>
            <a:ext cx="5295741" cy="861261"/>
          </a:xfrm>
          <a:prstGeom prst="rect">
            <a:avLst/>
          </a:prstGeom>
          <a:solidFill>
            <a:schemeClr val="tx1"/>
          </a:solidFill>
        </p:spPr>
        <p:txBody>
          <a:bodyPr wrap="square" lIns="0" tIns="0" rIns="0" bIns="0" rtlCol="0" anchor="t">
            <a:spAutoFit/>
          </a:bodyPr>
          <a:lstStyle/>
          <a:p>
            <a:pPr algn="ctr">
              <a:lnSpc>
                <a:spcPct val="150000"/>
              </a:lnSpc>
            </a:pPr>
            <a:r>
              <a:rPr lang="en-US" sz="1967" spc="193" dirty="0">
                <a:solidFill>
                  <a:schemeClr val="bg1"/>
                </a:solidFill>
                <a:latin typeface="DM Sans Bold"/>
              </a:rPr>
              <a:t>PROGRAM COORDINATOR FOR IPE</a:t>
            </a:r>
          </a:p>
          <a:p>
            <a:pPr algn="ctr">
              <a:lnSpc>
                <a:spcPct val="150000"/>
              </a:lnSpc>
            </a:pPr>
            <a:r>
              <a:rPr lang="en-US" sz="1967" spc="193" dirty="0">
                <a:solidFill>
                  <a:schemeClr val="bg1"/>
                </a:solidFill>
                <a:latin typeface="DM Sans Bold"/>
              </a:rPr>
              <a:t>HIRED FALL 2019</a:t>
            </a:r>
          </a:p>
        </p:txBody>
      </p:sp>
      <p:pic>
        <p:nvPicPr>
          <p:cNvPr id="35" name="Picture 34">
            <a:extLst>
              <a:ext uri="{FF2B5EF4-FFF2-40B4-BE49-F238E27FC236}">
                <a16:creationId xmlns:a16="http://schemas.microsoft.com/office/drawing/2014/main" id="{54F3B59E-FB36-5CB7-4D37-689EC0CC7F6F}"/>
              </a:ext>
            </a:extLst>
          </p:cNvPr>
          <p:cNvPicPr>
            <a:picLocks noChangeAspect="1"/>
          </p:cNvPicPr>
          <p:nvPr/>
        </p:nvPicPr>
        <p:blipFill>
          <a:blip r:embed="rId4">
            <a:extLst>
              <a:ext uri="{28A0092B-C50C-407E-A947-70E740481C1C}">
                <a14:useLocalDpi xmlns:a14="http://schemas.microsoft.com/office/drawing/2010/main" val="0"/>
              </a:ext>
            </a:extLst>
          </a:blip>
          <a:srcRect l="4745" r="4745"/>
          <a:stretch/>
        </p:blipFill>
        <p:spPr>
          <a:xfrm>
            <a:off x="6925247" y="2991861"/>
            <a:ext cx="2311400" cy="2489200"/>
          </a:xfrm>
          <a:prstGeom prst="ellipse">
            <a:avLst/>
          </a:prstGeom>
          <a:ln w="190500">
            <a:solidFill>
              <a:schemeClr val="bg1">
                <a:lumMod val="85000"/>
              </a:schemeClr>
            </a:solidFill>
          </a:ln>
        </p:spPr>
      </p:pic>
    </p:spTree>
    <p:extLst>
      <p:ext uri="{BB962C8B-B14F-4D97-AF65-F5344CB8AC3E}">
        <p14:creationId xmlns:p14="http://schemas.microsoft.com/office/powerpoint/2010/main" val="3632752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6E87C-04A1-9E19-10E7-28AED167894C}"/>
            </a:ext>
          </a:extLst>
        </p:cNvPr>
        <p:cNvGrpSpPr/>
        <p:nvPr/>
      </p:nvGrpSpPr>
      <p:grpSpPr>
        <a:xfrm>
          <a:off x="0" y="0"/>
          <a:ext cx="0" cy="0"/>
          <a:chOff x="0" y="0"/>
          <a:chExt cx="0" cy="0"/>
        </a:xfrm>
      </p:grpSpPr>
      <p:sp>
        <p:nvSpPr>
          <p:cNvPr id="18" name="Freeform 18">
            <a:extLst>
              <a:ext uri="{FF2B5EF4-FFF2-40B4-BE49-F238E27FC236}">
                <a16:creationId xmlns:a16="http://schemas.microsoft.com/office/drawing/2014/main" id="{6B7A9B27-42BB-FFBF-5258-EEE28A231480}"/>
              </a:ext>
            </a:extLst>
          </p:cNvPr>
          <p:cNvSpPr/>
          <p:nvPr/>
        </p:nvSpPr>
        <p:spPr>
          <a:xfrm rot="887923">
            <a:off x="-1788809" y="5029202"/>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9" name="Freeform 19">
            <a:extLst>
              <a:ext uri="{FF2B5EF4-FFF2-40B4-BE49-F238E27FC236}">
                <a16:creationId xmlns:a16="http://schemas.microsoft.com/office/drawing/2014/main" id="{47129D00-AAC5-B06B-FB32-4090F5C7BEAA}"/>
              </a:ext>
            </a:extLst>
          </p:cNvPr>
          <p:cNvSpPr/>
          <p:nvPr/>
        </p:nvSpPr>
        <p:spPr>
          <a:xfrm rot="887923">
            <a:off x="8051293" y="-2236522"/>
            <a:ext cx="4688387" cy="4810845"/>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0" name="TextBox 20">
            <a:extLst>
              <a:ext uri="{FF2B5EF4-FFF2-40B4-BE49-F238E27FC236}">
                <a16:creationId xmlns:a16="http://schemas.microsoft.com/office/drawing/2014/main" id="{F321E9FD-88B0-400D-134A-6B372E0FE97E}"/>
              </a:ext>
            </a:extLst>
          </p:cNvPr>
          <p:cNvSpPr txBox="1"/>
          <p:nvPr/>
        </p:nvSpPr>
        <p:spPr>
          <a:xfrm>
            <a:off x="1574245" y="805011"/>
            <a:ext cx="6358009" cy="1049646"/>
          </a:xfrm>
          <a:prstGeom prst="rect">
            <a:avLst/>
          </a:prstGeom>
        </p:spPr>
        <p:txBody>
          <a:bodyPr lIns="0" tIns="0" rIns="0" bIns="0" rtlCol="0" anchor="t">
            <a:spAutoFit/>
          </a:bodyPr>
          <a:lstStyle/>
          <a:p>
            <a:pPr>
              <a:lnSpc>
                <a:spcPts val="8677"/>
              </a:lnSpc>
              <a:spcBef>
                <a:spcPct val="0"/>
              </a:spcBef>
            </a:pPr>
            <a:r>
              <a:rPr lang="en-US" sz="6288" spc="616" dirty="0">
                <a:solidFill>
                  <a:srgbClr val="231F20"/>
                </a:solidFill>
                <a:latin typeface="Oswald Bold"/>
              </a:rPr>
              <a:t>STRATEGY</a:t>
            </a:r>
          </a:p>
        </p:txBody>
      </p:sp>
      <p:grpSp>
        <p:nvGrpSpPr>
          <p:cNvPr id="21" name="Group 21">
            <a:extLst>
              <a:ext uri="{FF2B5EF4-FFF2-40B4-BE49-F238E27FC236}">
                <a16:creationId xmlns:a16="http://schemas.microsoft.com/office/drawing/2014/main" id="{AB035239-99B0-C2F0-8EF4-5162B8D696F5}"/>
              </a:ext>
            </a:extLst>
          </p:cNvPr>
          <p:cNvGrpSpPr/>
          <p:nvPr/>
        </p:nvGrpSpPr>
        <p:grpSpPr>
          <a:xfrm>
            <a:off x="10888780" y="5379627"/>
            <a:ext cx="1396463" cy="1585147"/>
            <a:chOff x="0" y="0"/>
            <a:chExt cx="551689" cy="626231"/>
          </a:xfrm>
        </p:grpSpPr>
        <p:sp>
          <p:nvSpPr>
            <p:cNvPr id="22" name="Freeform 22">
              <a:extLst>
                <a:ext uri="{FF2B5EF4-FFF2-40B4-BE49-F238E27FC236}">
                  <a16:creationId xmlns:a16="http://schemas.microsoft.com/office/drawing/2014/main" id="{344BBE76-1183-F5C1-80B0-B1FB56E66935}"/>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en-US" sz="1200"/>
            </a:p>
          </p:txBody>
        </p:sp>
        <p:sp>
          <p:nvSpPr>
            <p:cNvPr id="23" name="TextBox 23">
              <a:extLst>
                <a:ext uri="{FF2B5EF4-FFF2-40B4-BE49-F238E27FC236}">
                  <a16:creationId xmlns:a16="http://schemas.microsoft.com/office/drawing/2014/main" id="{F4E45172-2E51-E57C-5118-3414FB128107}"/>
                </a:ext>
              </a:extLst>
            </p:cNvPr>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grpSp>
        <p:nvGrpSpPr>
          <p:cNvPr id="24" name="Group 24">
            <a:extLst>
              <a:ext uri="{FF2B5EF4-FFF2-40B4-BE49-F238E27FC236}">
                <a16:creationId xmlns:a16="http://schemas.microsoft.com/office/drawing/2014/main" id="{FDD847A7-9230-4D43-58EA-9DD5A7E7AB2E}"/>
              </a:ext>
            </a:extLst>
          </p:cNvPr>
          <p:cNvGrpSpPr/>
          <p:nvPr/>
        </p:nvGrpSpPr>
        <p:grpSpPr>
          <a:xfrm>
            <a:off x="-149612" y="-899347"/>
            <a:ext cx="1396463" cy="1585147"/>
            <a:chOff x="0" y="0"/>
            <a:chExt cx="551689" cy="626231"/>
          </a:xfrm>
        </p:grpSpPr>
        <p:sp>
          <p:nvSpPr>
            <p:cNvPr id="25" name="Freeform 25">
              <a:extLst>
                <a:ext uri="{FF2B5EF4-FFF2-40B4-BE49-F238E27FC236}">
                  <a16:creationId xmlns:a16="http://schemas.microsoft.com/office/drawing/2014/main" id="{E7690246-BCDE-B23D-115C-65123003C6D8}"/>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en-US" sz="1200"/>
            </a:p>
          </p:txBody>
        </p:sp>
        <p:sp>
          <p:nvSpPr>
            <p:cNvPr id="26" name="TextBox 26">
              <a:extLst>
                <a:ext uri="{FF2B5EF4-FFF2-40B4-BE49-F238E27FC236}">
                  <a16:creationId xmlns:a16="http://schemas.microsoft.com/office/drawing/2014/main" id="{1FA599AA-563B-DEA4-75DC-E5E15F835654}"/>
                </a:ext>
              </a:extLst>
            </p:cNvPr>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sp>
        <p:nvSpPr>
          <p:cNvPr id="30" name="TextBox 29">
            <a:extLst>
              <a:ext uri="{FF2B5EF4-FFF2-40B4-BE49-F238E27FC236}">
                <a16:creationId xmlns:a16="http://schemas.microsoft.com/office/drawing/2014/main" id="{51A76FA9-2A11-6A00-78D2-E76991F9D1BB}"/>
              </a:ext>
            </a:extLst>
          </p:cNvPr>
          <p:cNvSpPr txBox="1"/>
          <p:nvPr/>
        </p:nvSpPr>
        <p:spPr>
          <a:xfrm>
            <a:off x="4842183" y="6540952"/>
            <a:ext cx="8128000" cy="420756"/>
          </a:xfrm>
          <a:prstGeom prst="rect">
            <a:avLst/>
          </a:prstGeom>
          <a:noFill/>
        </p:spPr>
        <p:txBody>
          <a:bodyPr wrap="square">
            <a:spAutoFit/>
          </a:bodyPr>
          <a:lstStyle/>
          <a:p>
            <a:r>
              <a:rPr lang="en-US" sz="1067" dirty="0"/>
              <a:t>Image: CIHC (n.d.) </a:t>
            </a:r>
            <a:r>
              <a:rPr lang="en-CA" sz="1067" dirty="0">
                <a:solidFill>
                  <a:srgbClr val="000000"/>
                </a:solidFill>
              </a:rPr>
              <a:t>Canadian Interprofessional Health Collaborative Board of Directors </a:t>
            </a:r>
            <a:r>
              <a:rPr lang="en-US" sz="1067" dirty="0"/>
              <a:t>https://</a:t>
            </a:r>
            <a:r>
              <a:rPr lang="en-US" sz="1067" dirty="0" err="1"/>
              <a:t>www.cihc-cpis.com</a:t>
            </a:r>
            <a:r>
              <a:rPr lang="en-US" sz="1067" dirty="0"/>
              <a:t>/</a:t>
            </a:r>
            <a:r>
              <a:rPr lang="en-US" sz="1067" dirty="0" err="1"/>
              <a:t>directors.html</a:t>
            </a:r>
            <a:endParaRPr lang="en-US" sz="1067" dirty="0"/>
          </a:p>
        </p:txBody>
      </p:sp>
      <p:pic>
        <p:nvPicPr>
          <p:cNvPr id="32" name="Picture 31" descr="A person in a suit and bow tie&#10;&#10;Description automatically generated">
            <a:extLst>
              <a:ext uri="{FF2B5EF4-FFF2-40B4-BE49-F238E27FC236}">
                <a16:creationId xmlns:a16="http://schemas.microsoft.com/office/drawing/2014/main" id="{3F29E6E2-504D-3F82-5F8F-4E623D8F8D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968" y="3509011"/>
            <a:ext cx="2311400" cy="2489200"/>
          </a:xfrm>
          <a:prstGeom prst="ellipse">
            <a:avLst/>
          </a:prstGeom>
          <a:ln w="190500">
            <a:solidFill>
              <a:schemeClr val="bg1">
                <a:lumMod val="85000"/>
              </a:schemeClr>
            </a:solidFill>
          </a:ln>
        </p:spPr>
      </p:pic>
      <p:grpSp>
        <p:nvGrpSpPr>
          <p:cNvPr id="33" name="Group 32">
            <a:extLst>
              <a:ext uri="{FF2B5EF4-FFF2-40B4-BE49-F238E27FC236}">
                <a16:creationId xmlns:a16="http://schemas.microsoft.com/office/drawing/2014/main" id="{5EA0C45E-991B-8000-427A-A7A4C058823C}"/>
              </a:ext>
            </a:extLst>
          </p:cNvPr>
          <p:cNvGrpSpPr/>
          <p:nvPr/>
        </p:nvGrpSpPr>
        <p:grpSpPr>
          <a:xfrm>
            <a:off x="5638800" y="2037086"/>
            <a:ext cx="4888069" cy="1582865"/>
            <a:chOff x="9611386" y="5735177"/>
            <a:chExt cx="7332103" cy="2374297"/>
          </a:xfrm>
        </p:grpSpPr>
        <p:grpSp>
          <p:nvGrpSpPr>
            <p:cNvPr id="13" name="Group 13">
              <a:extLst>
                <a:ext uri="{FF2B5EF4-FFF2-40B4-BE49-F238E27FC236}">
                  <a16:creationId xmlns:a16="http://schemas.microsoft.com/office/drawing/2014/main" id="{EDFE79C5-60F6-4A3C-AE56-1C21192E7D64}"/>
                </a:ext>
              </a:extLst>
            </p:cNvPr>
            <p:cNvGrpSpPr/>
            <p:nvPr/>
          </p:nvGrpSpPr>
          <p:grpSpPr>
            <a:xfrm>
              <a:off x="9611386" y="5735177"/>
              <a:ext cx="5981844" cy="2374297"/>
              <a:chOff x="0" y="0"/>
              <a:chExt cx="2047782" cy="812800"/>
            </a:xfrm>
          </p:grpSpPr>
          <p:sp>
            <p:nvSpPr>
              <p:cNvPr id="14" name="Freeform 14">
                <a:extLst>
                  <a:ext uri="{FF2B5EF4-FFF2-40B4-BE49-F238E27FC236}">
                    <a16:creationId xmlns:a16="http://schemas.microsoft.com/office/drawing/2014/main" id="{8506A7EB-7994-4034-D73E-715414186001}"/>
                  </a:ext>
                </a:extLst>
              </p:cNvPr>
              <p:cNvSpPr/>
              <p:nvPr/>
            </p:nvSpPr>
            <p:spPr>
              <a:xfrm>
                <a:off x="0" y="0"/>
                <a:ext cx="2047782" cy="812800"/>
              </a:xfrm>
              <a:custGeom>
                <a:avLst/>
                <a:gdLst/>
                <a:ahLst/>
                <a:cxnLst/>
                <a:rect l="l" t="t" r="r" b="b"/>
                <a:pathLst>
                  <a:path w="2047782" h="812800">
                    <a:moveTo>
                      <a:pt x="2047782" y="0"/>
                    </a:moveTo>
                    <a:lnTo>
                      <a:pt x="0" y="0"/>
                    </a:lnTo>
                    <a:lnTo>
                      <a:pt x="0" y="624840"/>
                    </a:lnTo>
                    <a:lnTo>
                      <a:pt x="157480" y="624840"/>
                    </a:lnTo>
                    <a:lnTo>
                      <a:pt x="157480" y="812800"/>
                    </a:lnTo>
                    <a:lnTo>
                      <a:pt x="463550" y="624840"/>
                    </a:lnTo>
                    <a:lnTo>
                      <a:pt x="2047782" y="624840"/>
                    </a:lnTo>
                    <a:lnTo>
                      <a:pt x="2047782" y="0"/>
                    </a:lnTo>
                    <a:close/>
                  </a:path>
                </a:pathLst>
              </a:custGeom>
              <a:solidFill>
                <a:srgbClr val="CCCCCC"/>
              </a:solidFill>
            </p:spPr>
            <p:txBody>
              <a:bodyPr/>
              <a:lstStyle/>
              <a:p>
                <a:endParaRPr lang="en-US" sz="1200"/>
              </a:p>
            </p:txBody>
          </p:sp>
          <p:sp>
            <p:nvSpPr>
              <p:cNvPr id="15" name="TextBox 15">
                <a:extLst>
                  <a:ext uri="{FF2B5EF4-FFF2-40B4-BE49-F238E27FC236}">
                    <a16:creationId xmlns:a16="http://schemas.microsoft.com/office/drawing/2014/main" id="{F47FA6D9-6731-2983-1421-67D0BF238848}"/>
                  </a:ext>
                </a:extLst>
              </p:cNvPr>
              <p:cNvSpPr txBox="1"/>
              <p:nvPr/>
            </p:nvSpPr>
            <p:spPr>
              <a:xfrm>
                <a:off x="0" y="-19050"/>
                <a:ext cx="2047782" cy="641350"/>
              </a:xfrm>
              <a:prstGeom prst="rect">
                <a:avLst/>
              </a:prstGeom>
            </p:spPr>
            <p:txBody>
              <a:bodyPr lIns="33867" tIns="33867" rIns="33867" bIns="33867" rtlCol="0" anchor="ctr"/>
              <a:lstStyle/>
              <a:p>
                <a:pPr algn="ctr">
                  <a:lnSpc>
                    <a:spcPts val="1906"/>
                  </a:lnSpc>
                </a:pPr>
                <a:endParaRPr sz="1200"/>
              </a:p>
            </p:txBody>
          </p:sp>
        </p:grpSp>
        <p:sp>
          <p:nvSpPr>
            <p:cNvPr id="17" name="TextBox 17">
              <a:extLst>
                <a:ext uri="{FF2B5EF4-FFF2-40B4-BE49-F238E27FC236}">
                  <a16:creationId xmlns:a16="http://schemas.microsoft.com/office/drawing/2014/main" id="{15BC77DC-76AD-FC36-7EC0-5B4ED59C4DDB}"/>
                </a:ext>
              </a:extLst>
            </p:cNvPr>
            <p:cNvSpPr txBox="1"/>
            <p:nvPr/>
          </p:nvSpPr>
          <p:spPr>
            <a:xfrm>
              <a:off x="9783476" y="6466790"/>
              <a:ext cx="5044915" cy="348268"/>
            </a:xfrm>
            <a:prstGeom prst="rect">
              <a:avLst/>
            </a:prstGeom>
          </p:spPr>
          <p:txBody>
            <a:bodyPr lIns="0" tIns="0" rIns="0" bIns="0" rtlCol="0" anchor="t">
              <a:spAutoFit/>
            </a:bodyPr>
            <a:lstStyle/>
            <a:p>
              <a:pPr>
                <a:lnSpc>
                  <a:spcPts val="1520"/>
                </a:lnSpc>
              </a:pPr>
              <a:r>
                <a:rPr lang="en-US" sz="2400" dirty="0">
                  <a:solidFill>
                    <a:srgbClr val="100F0D"/>
                  </a:solidFill>
                  <a:latin typeface="DM Sans" pitchFamily="2" charset="77"/>
                </a:rPr>
                <a:t>“Go slow to go fast!”</a:t>
              </a:r>
            </a:p>
          </p:txBody>
        </p:sp>
        <p:sp>
          <p:nvSpPr>
            <p:cNvPr id="28" name="TextBox 28">
              <a:extLst>
                <a:ext uri="{FF2B5EF4-FFF2-40B4-BE49-F238E27FC236}">
                  <a16:creationId xmlns:a16="http://schemas.microsoft.com/office/drawing/2014/main" id="{88B040C8-9328-6E63-BE2E-F1750E513F9E}"/>
                </a:ext>
              </a:extLst>
            </p:cNvPr>
            <p:cNvSpPr txBox="1"/>
            <p:nvPr/>
          </p:nvSpPr>
          <p:spPr>
            <a:xfrm>
              <a:off x="12893882" y="7078275"/>
              <a:ext cx="4049607" cy="415690"/>
            </a:xfrm>
            <a:prstGeom prst="rect">
              <a:avLst/>
            </a:prstGeom>
          </p:spPr>
          <p:txBody>
            <a:bodyPr lIns="0" tIns="0" rIns="0" bIns="0" rtlCol="0" anchor="t">
              <a:spAutoFit/>
            </a:bodyPr>
            <a:lstStyle/>
            <a:p>
              <a:pPr>
                <a:lnSpc>
                  <a:spcPts val="2312"/>
                </a:lnSpc>
              </a:pPr>
              <a:r>
                <a:rPr lang="en-US" sz="1651" dirty="0">
                  <a:solidFill>
                    <a:srgbClr val="000000"/>
                  </a:solidFill>
                  <a:latin typeface="DM Sans Bold"/>
                </a:rPr>
                <a:t>Dr. John Gilbert</a:t>
              </a:r>
            </a:p>
          </p:txBody>
        </p:sp>
      </p:grpSp>
    </p:spTree>
    <p:extLst>
      <p:ext uri="{BB962C8B-B14F-4D97-AF65-F5344CB8AC3E}">
        <p14:creationId xmlns:p14="http://schemas.microsoft.com/office/powerpoint/2010/main" val="3553562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1814"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sz="1200"/>
          </a:p>
        </p:txBody>
      </p:sp>
      <p:sp>
        <p:nvSpPr>
          <p:cNvPr id="4" name="Freeform 4"/>
          <p:cNvSpPr/>
          <p:nvPr/>
        </p:nvSpPr>
        <p:spPr>
          <a:xfrm rot="2035253">
            <a:off x="10220745" y="3211659"/>
            <a:ext cx="5223385" cy="7292683"/>
          </a:xfrm>
          <a:custGeom>
            <a:avLst/>
            <a:gdLst/>
            <a:ahLst/>
            <a:cxnLst/>
            <a:rect l="l" t="t" r="r" b="b"/>
            <a:pathLst>
              <a:path w="7835077" h="10939025">
                <a:moveTo>
                  <a:pt x="0" y="0"/>
                </a:moveTo>
                <a:lnTo>
                  <a:pt x="7835077" y="0"/>
                </a:lnTo>
                <a:lnTo>
                  <a:pt x="7835077" y="10939026"/>
                </a:lnTo>
                <a:lnTo>
                  <a:pt x="0" y="109390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1" name="TextBox 11"/>
          <p:cNvSpPr txBox="1"/>
          <p:nvPr/>
        </p:nvSpPr>
        <p:spPr>
          <a:xfrm>
            <a:off x="1372968" y="4571372"/>
            <a:ext cx="2311370" cy="672492"/>
          </a:xfrm>
          <a:prstGeom prst="rect">
            <a:avLst/>
          </a:prstGeom>
        </p:spPr>
        <p:txBody>
          <a:bodyPr lIns="0" tIns="0" rIns="0" bIns="0" rtlCol="0" anchor="t">
            <a:spAutoFit/>
          </a:bodyPr>
          <a:lstStyle/>
          <a:p>
            <a:pPr algn="ctr">
              <a:lnSpc>
                <a:spcPts val="2715"/>
              </a:lnSpc>
            </a:pPr>
            <a:r>
              <a:rPr lang="en-US" sz="1967" spc="193" dirty="0">
                <a:solidFill>
                  <a:srgbClr val="231F20"/>
                </a:solidFill>
                <a:latin typeface="DM Sans Bold"/>
              </a:rPr>
              <a:t>NEEDS ASSESSMENT</a:t>
            </a:r>
          </a:p>
        </p:txBody>
      </p:sp>
      <p:grpSp>
        <p:nvGrpSpPr>
          <p:cNvPr id="29" name="Group 28">
            <a:extLst>
              <a:ext uri="{FF2B5EF4-FFF2-40B4-BE49-F238E27FC236}">
                <a16:creationId xmlns:a16="http://schemas.microsoft.com/office/drawing/2014/main" id="{028AE625-A027-E32B-5C18-5EA3CFA8BE3D}"/>
              </a:ext>
            </a:extLst>
          </p:cNvPr>
          <p:cNvGrpSpPr/>
          <p:nvPr/>
        </p:nvGrpSpPr>
        <p:grpSpPr>
          <a:xfrm>
            <a:off x="1059694" y="4104057"/>
            <a:ext cx="10072612" cy="334055"/>
            <a:chOff x="1589541" y="6156086"/>
            <a:chExt cx="15108918" cy="501082"/>
          </a:xfrm>
        </p:grpSpPr>
        <p:sp>
          <p:nvSpPr>
            <p:cNvPr id="5" name="AutoShape 5"/>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a:p>
          </p:txBody>
        </p:sp>
        <p:grpSp>
          <p:nvGrpSpPr>
            <p:cNvPr id="6" name="Group 6"/>
            <p:cNvGrpSpPr/>
            <p:nvPr/>
          </p:nvGrpSpPr>
          <p:grpSpPr>
            <a:xfrm>
              <a:off x="3542437" y="6156086"/>
              <a:ext cx="501082" cy="50108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8" name="TextBox 8"/>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13" name="Group 13"/>
            <p:cNvGrpSpPr/>
            <p:nvPr/>
          </p:nvGrpSpPr>
          <p:grpSpPr>
            <a:xfrm>
              <a:off x="7030737" y="6156086"/>
              <a:ext cx="501082" cy="50108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15" name="TextBox 15"/>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18" name="Group 18"/>
            <p:cNvGrpSpPr/>
            <p:nvPr/>
          </p:nvGrpSpPr>
          <p:grpSpPr>
            <a:xfrm>
              <a:off x="10521294" y="6156086"/>
              <a:ext cx="501082" cy="50108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20" name="TextBox 20"/>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23" name="Group 23"/>
            <p:cNvGrpSpPr/>
            <p:nvPr/>
          </p:nvGrpSpPr>
          <p:grpSpPr>
            <a:xfrm>
              <a:off x="14011851" y="6156086"/>
              <a:ext cx="501082" cy="50108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25" name="TextBox 25"/>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27" name="Group 26">
            <a:extLst>
              <a:ext uri="{FF2B5EF4-FFF2-40B4-BE49-F238E27FC236}">
                <a16:creationId xmlns:a16="http://schemas.microsoft.com/office/drawing/2014/main" id="{90D8255F-744A-3883-67DE-7D2C85E3C9CE}"/>
              </a:ext>
            </a:extLst>
          </p:cNvPr>
          <p:cNvGrpSpPr/>
          <p:nvPr/>
        </p:nvGrpSpPr>
        <p:grpSpPr>
          <a:xfrm>
            <a:off x="1852804" y="1890773"/>
            <a:ext cx="8331305" cy="2053683"/>
            <a:chOff x="2779206" y="2836159"/>
            <a:chExt cx="12496958" cy="3080525"/>
          </a:xfrm>
        </p:grpSpPr>
        <p:sp>
          <p:nvSpPr>
            <p:cNvPr id="3" name="Freeform 3"/>
            <p:cNvSpPr/>
            <p:nvPr/>
          </p:nvSpPr>
          <p:spPr>
            <a:xfrm>
              <a:off x="2779206" y="2836159"/>
              <a:ext cx="2027545" cy="3080525"/>
            </a:xfrm>
            <a:custGeom>
              <a:avLst/>
              <a:gdLst/>
              <a:ahLst/>
              <a:cxnLst/>
              <a:rect l="l" t="t" r="r" b="b"/>
              <a:pathLst>
                <a:path w="2027545" h="3080525">
                  <a:moveTo>
                    <a:pt x="0" y="0"/>
                  </a:moveTo>
                  <a:lnTo>
                    <a:pt x="2027545" y="0"/>
                  </a:lnTo>
                  <a:lnTo>
                    <a:pt x="2027545" y="3080525"/>
                  </a:lnTo>
                  <a:lnTo>
                    <a:pt x="0" y="30805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0" name="TextBox 10"/>
            <p:cNvSpPr txBox="1"/>
            <p:nvPr/>
          </p:nvSpPr>
          <p:spPr>
            <a:xfrm>
              <a:off x="2779206" y="3254709"/>
              <a:ext cx="2027546" cy="1035765"/>
            </a:xfrm>
            <a:prstGeom prst="rect">
              <a:avLst/>
            </a:prstGeom>
          </p:spPr>
          <p:txBody>
            <a:bodyPr lIns="0" tIns="0" rIns="0" bIns="0" rtlCol="0" anchor="t">
              <a:spAutoFit/>
            </a:bodyPr>
            <a:lstStyle/>
            <a:p>
              <a:pPr algn="ctr">
                <a:lnSpc>
                  <a:spcPts val="6094"/>
                </a:lnSpc>
              </a:pPr>
              <a:r>
                <a:rPr lang="en-US" sz="3067" spc="433" dirty="0">
                  <a:solidFill>
                    <a:srgbClr val="FFFBFB"/>
                  </a:solidFill>
                  <a:latin typeface="DM Sans Bold"/>
                </a:rPr>
                <a:t>2019</a:t>
              </a:r>
            </a:p>
          </p:txBody>
        </p:sp>
        <p:sp>
          <p:nvSpPr>
            <p:cNvPr id="12" name="Freeform 12"/>
            <p:cNvSpPr/>
            <p:nvPr/>
          </p:nvSpPr>
          <p:spPr>
            <a:xfrm>
              <a:off x="6267505" y="283615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6" name="TextBox 16"/>
            <p:cNvSpPr txBox="1"/>
            <p:nvPr/>
          </p:nvSpPr>
          <p:spPr>
            <a:xfrm>
              <a:off x="6267506" y="3254709"/>
              <a:ext cx="2027546" cy="1035765"/>
            </a:xfrm>
            <a:prstGeom prst="rect">
              <a:avLst/>
            </a:prstGeom>
          </p:spPr>
          <p:txBody>
            <a:bodyPr lIns="0" tIns="0" rIns="0" bIns="0" rtlCol="0" anchor="t">
              <a:spAutoFit/>
            </a:bodyPr>
            <a:lstStyle/>
            <a:p>
              <a:pPr algn="ctr">
                <a:lnSpc>
                  <a:spcPts val="6094"/>
                </a:lnSpc>
              </a:pPr>
              <a:r>
                <a:rPr lang="en-US" sz="3067" spc="433" dirty="0">
                  <a:solidFill>
                    <a:srgbClr val="FFFBFB"/>
                  </a:solidFill>
                  <a:latin typeface="DM Sans Bold"/>
                </a:rPr>
                <a:t>2020</a:t>
              </a:r>
            </a:p>
          </p:txBody>
        </p:sp>
        <p:sp>
          <p:nvSpPr>
            <p:cNvPr id="17" name="Freeform 17"/>
            <p:cNvSpPr/>
            <p:nvPr/>
          </p:nvSpPr>
          <p:spPr>
            <a:xfrm>
              <a:off x="9758062" y="283615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21" name="TextBox 21"/>
            <p:cNvSpPr txBox="1"/>
            <p:nvPr/>
          </p:nvSpPr>
          <p:spPr>
            <a:xfrm>
              <a:off x="9758061" y="3254709"/>
              <a:ext cx="2027546" cy="1035765"/>
            </a:xfrm>
            <a:prstGeom prst="rect">
              <a:avLst/>
            </a:prstGeom>
          </p:spPr>
          <p:txBody>
            <a:bodyPr lIns="0" tIns="0" rIns="0" bIns="0" rtlCol="0" anchor="t">
              <a:spAutoFit/>
            </a:bodyPr>
            <a:lstStyle/>
            <a:p>
              <a:pPr algn="ctr">
                <a:lnSpc>
                  <a:spcPts val="6094"/>
                </a:lnSpc>
              </a:pPr>
              <a:r>
                <a:rPr lang="en-US" sz="3067" spc="433" dirty="0">
                  <a:solidFill>
                    <a:srgbClr val="FFFBFB"/>
                  </a:solidFill>
                  <a:latin typeface="DM Sans Bold"/>
                </a:rPr>
                <a:t>2021</a:t>
              </a:r>
            </a:p>
          </p:txBody>
        </p:sp>
        <p:sp>
          <p:nvSpPr>
            <p:cNvPr id="22" name="Freeform 22"/>
            <p:cNvSpPr/>
            <p:nvPr/>
          </p:nvSpPr>
          <p:spPr>
            <a:xfrm>
              <a:off x="13248619" y="283615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26" name="TextBox 26"/>
            <p:cNvSpPr txBox="1"/>
            <p:nvPr/>
          </p:nvSpPr>
          <p:spPr>
            <a:xfrm>
              <a:off x="13248618" y="3254709"/>
              <a:ext cx="2027546" cy="1035765"/>
            </a:xfrm>
            <a:prstGeom prst="rect">
              <a:avLst/>
            </a:prstGeom>
          </p:spPr>
          <p:txBody>
            <a:bodyPr lIns="0" tIns="0" rIns="0" bIns="0" rtlCol="0" anchor="t">
              <a:spAutoFit/>
            </a:bodyPr>
            <a:lstStyle/>
            <a:p>
              <a:pPr algn="ctr">
                <a:lnSpc>
                  <a:spcPts val="6094"/>
                </a:lnSpc>
              </a:pPr>
              <a:r>
                <a:rPr lang="en-US" sz="3067" spc="433" dirty="0">
                  <a:solidFill>
                    <a:srgbClr val="FFFBFB"/>
                  </a:solidFill>
                  <a:latin typeface="DM Sans Bold"/>
                </a:rPr>
                <a:t>2023</a:t>
              </a:r>
            </a:p>
          </p:txBody>
        </p:sp>
      </p:grpSp>
      <p:sp>
        <p:nvSpPr>
          <p:cNvPr id="28" name="TextBox 28"/>
          <p:cNvSpPr txBox="1"/>
          <p:nvPr/>
        </p:nvSpPr>
        <p:spPr>
          <a:xfrm>
            <a:off x="3787924" y="4571371"/>
            <a:ext cx="2150558" cy="672492"/>
          </a:xfrm>
          <a:prstGeom prst="rect">
            <a:avLst/>
          </a:prstGeom>
        </p:spPr>
        <p:txBody>
          <a:bodyPr wrap="square" lIns="0" tIns="0" rIns="0" bIns="0" rtlCol="0" anchor="t">
            <a:spAutoFit/>
          </a:bodyPr>
          <a:lstStyle/>
          <a:p>
            <a:pPr algn="ctr">
              <a:lnSpc>
                <a:spcPts val="2715"/>
              </a:lnSpc>
            </a:pPr>
            <a:r>
              <a:rPr lang="en-US" sz="1967" spc="193" dirty="0">
                <a:solidFill>
                  <a:srgbClr val="231F20"/>
                </a:solidFill>
                <a:latin typeface="DM Sans Bold"/>
              </a:rPr>
              <a:t>IPE FRAMEWORK DEVELOPMENT</a:t>
            </a:r>
          </a:p>
        </p:txBody>
      </p:sp>
      <p:sp>
        <p:nvSpPr>
          <p:cNvPr id="30" name="TextBox 30"/>
          <p:cNvSpPr txBox="1"/>
          <p:nvPr/>
        </p:nvSpPr>
        <p:spPr>
          <a:xfrm>
            <a:off x="6253520" y="4571371"/>
            <a:ext cx="1806555" cy="672492"/>
          </a:xfrm>
          <a:prstGeom prst="rect">
            <a:avLst/>
          </a:prstGeom>
        </p:spPr>
        <p:txBody>
          <a:bodyPr lIns="0" tIns="0" rIns="0" bIns="0" rtlCol="0" anchor="t">
            <a:spAutoFit/>
          </a:bodyPr>
          <a:lstStyle/>
          <a:p>
            <a:pPr algn="ctr">
              <a:lnSpc>
                <a:spcPts val="2715"/>
              </a:lnSpc>
            </a:pPr>
            <a:r>
              <a:rPr lang="en-US" sz="1967" spc="193" dirty="0">
                <a:solidFill>
                  <a:srgbClr val="231F20"/>
                </a:solidFill>
                <a:latin typeface="DM Sans Bold"/>
              </a:rPr>
              <a:t>IDEAL FUTURE MAPPING</a:t>
            </a:r>
          </a:p>
        </p:txBody>
      </p:sp>
      <p:sp>
        <p:nvSpPr>
          <p:cNvPr id="32" name="TextBox 32"/>
          <p:cNvSpPr txBox="1"/>
          <p:nvPr/>
        </p:nvSpPr>
        <p:spPr>
          <a:xfrm>
            <a:off x="8580558" y="4572314"/>
            <a:ext cx="1995879" cy="672492"/>
          </a:xfrm>
          <a:prstGeom prst="rect">
            <a:avLst/>
          </a:prstGeom>
        </p:spPr>
        <p:txBody>
          <a:bodyPr wrap="square" lIns="0" tIns="0" rIns="0" bIns="0" rtlCol="0" anchor="t">
            <a:spAutoFit/>
          </a:bodyPr>
          <a:lstStyle/>
          <a:p>
            <a:pPr algn="ctr">
              <a:lnSpc>
                <a:spcPts val="2715"/>
              </a:lnSpc>
            </a:pPr>
            <a:r>
              <a:rPr lang="en-US" sz="1967" spc="193" dirty="0">
                <a:solidFill>
                  <a:srgbClr val="231F20"/>
                </a:solidFill>
                <a:latin typeface="DM Sans Bold"/>
              </a:rPr>
              <a:t>CURRICULUM MAPPING</a:t>
            </a:r>
          </a:p>
        </p:txBody>
      </p:sp>
      <p:sp>
        <p:nvSpPr>
          <p:cNvPr id="33" name="Freeform 33"/>
          <p:cNvSpPr/>
          <p:nvPr/>
        </p:nvSpPr>
        <p:spPr>
          <a:xfrm rot="-10799999">
            <a:off x="-1819747" y="-4716160"/>
            <a:ext cx="5223385" cy="7292683"/>
          </a:xfrm>
          <a:custGeom>
            <a:avLst/>
            <a:gdLst/>
            <a:ahLst/>
            <a:cxnLst/>
            <a:rect l="l" t="t" r="r" b="b"/>
            <a:pathLst>
              <a:path w="7835077" h="10939025">
                <a:moveTo>
                  <a:pt x="0" y="0"/>
                </a:moveTo>
                <a:lnTo>
                  <a:pt x="7835076" y="0"/>
                </a:lnTo>
                <a:lnTo>
                  <a:pt x="7835076" y="10939026"/>
                </a:lnTo>
                <a:lnTo>
                  <a:pt x="0" y="109390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35" name="TextBox 20">
            <a:extLst>
              <a:ext uri="{FF2B5EF4-FFF2-40B4-BE49-F238E27FC236}">
                <a16:creationId xmlns:a16="http://schemas.microsoft.com/office/drawing/2014/main" id="{CF1B1546-8AF6-531A-B92C-E37382E09F58}"/>
              </a:ext>
            </a:extLst>
          </p:cNvPr>
          <p:cNvSpPr txBox="1"/>
          <p:nvPr/>
        </p:nvSpPr>
        <p:spPr>
          <a:xfrm>
            <a:off x="1574245" y="805011"/>
            <a:ext cx="6358009" cy="1049646"/>
          </a:xfrm>
          <a:prstGeom prst="rect">
            <a:avLst/>
          </a:prstGeom>
        </p:spPr>
        <p:txBody>
          <a:bodyPr lIns="0" tIns="0" rIns="0" bIns="0" rtlCol="0" anchor="t">
            <a:spAutoFit/>
          </a:bodyPr>
          <a:lstStyle/>
          <a:p>
            <a:pPr>
              <a:lnSpc>
                <a:spcPts val="8677"/>
              </a:lnSpc>
              <a:spcBef>
                <a:spcPct val="0"/>
              </a:spcBef>
            </a:pPr>
            <a:r>
              <a:rPr lang="en-US" sz="6288" spc="616" dirty="0">
                <a:solidFill>
                  <a:srgbClr val="231F20"/>
                </a:solidFill>
                <a:latin typeface="Oswald Bold"/>
              </a:rPr>
              <a:t>STRATEGY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23906" y="2540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sz="1200" dirty="0"/>
          </a:p>
        </p:txBody>
      </p:sp>
      <p:grpSp>
        <p:nvGrpSpPr>
          <p:cNvPr id="34" name="Group 33">
            <a:extLst>
              <a:ext uri="{FF2B5EF4-FFF2-40B4-BE49-F238E27FC236}">
                <a16:creationId xmlns:a16="http://schemas.microsoft.com/office/drawing/2014/main" id="{0A84545B-4D0A-86A4-CEC2-1EAF46BA32E3}"/>
              </a:ext>
            </a:extLst>
          </p:cNvPr>
          <p:cNvGrpSpPr/>
          <p:nvPr/>
        </p:nvGrpSpPr>
        <p:grpSpPr>
          <a:xfrm>
            <a:off x="3006733" y="3272977"/>
            <a:ext cx="6178535" cy="5896423"/>
            <a:chOff x="4510099" y="5501099"/>
            <a:chExt cx="9267802" cy="8844635"/>
          </a:xfrm>
        </p:grpSpPr>
        <p:sp>
          <p:nvSpPr>
            <p:cNvPr id="3" name="Freeform 3"/>
            <p:cNvSpPr/>
            <p:nvPr/>
          </p:nvSpPr>
          <p:spPr>
            <a:xfrm>
              <a:off x="5307472" y="6672678"/>
              <a:ext cx="7673056" cy="7673056"/>
            </a:xfrm>
            <a:custGeom>
              <a:avLst/>
              <a:gdLst/>
              <a:ahLst/>
              <a:cxnLst/>
              <a:rect l="l" t="t" r="r" b="b"/>
              <a:pathLst>
                <a:path w="7673056" h="7673056">
                  <a:moveTo>
                    <a:pt x="0" y="0"/>
                  </a:moveTo>
                  <a:lnTo>
                    <a:pt x="7673056" y="0"/>
                  </a:lnTo>
                  <a:lnTo>
                    <a:pt x="7673056" y="7673056"/>
                  </a:lnTo>
                  <a:lnTo>
                    <a:pt x="0" y="7673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Freeform 4"/>
            <p:cNvSpPr/>
            <p:nvPr/>
          </p:nvSpPr>
          <p:spPr>
            <a:xfrm>
              <a:off x="8024816" y="5501099"/>
              <a:ext cx="2238367" cy="2238367"/>
            </a:xfrm>
            <a:custGeom>
              <a:avLst/>
              <a:gdLst/>
              <a:ahLst/>
              <a:cxnLst/>
              <a:rect l="l" t="t" r="r" b="b"/>
              <a:pathLst>
                <a:path w="2238367" h="2238367">
                  <a:moveTo>
                    <a:pt x="0" y="0"/>
                  </a:moveTo>
                  <a:lnTo>
                    <a:pt x="2238368" y="0"/>
                  </a:lnTo>
                  <a:lnTo>
                    <a:pt x="2238368" y="2238367"/>
                  </a:lnTo>
                  <a:lnTo>
                    <a:pt x="0" y="2238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5" name="Freeform 5"/>
            <p:cNvSpPr/>
            <p:nvPr/>
          </p:nvSpPr>
          <p:spPr>
            <a:xfrm>
              <a:off x="8663659" y="6071953"/>
              <a:ext cx="960682" cy="1052540"/>
            </a:xfrm>
            <a:custGeom>
              <a:avLst/>
              <a:gdLst/>
              <a:ahLst/>
              <a:cxnLst/>
              <a:rect l="l" t="t" r="r" b="b"/>
              <a:pathLst>
                <a:path w="960682" h="1052540">
                  <a:moveTo>
                    <a:pt x="0" y="0"/>
                  </a:moveTo>
                  <a:lnTo>
                    <a:pt x="960682" y="0"/>
                  </a:lnTo>
                  <a:lnTo>
                    <a:pt x="960682" y="1052541"/>
                  </a:lnTo>
                  <a:lnTo>
                    <a:pt x="0" y="10525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6" name="Freeform 6"/>
            <p:cNvSpPr/>
            <p:nvPr/>
          </p:nvSpPr>
          <p:spPr>
            <a:xfrm>
              <a:off x="11539534" y="7377531"/>
              <a:ext cx="2238367" cy="2238367"/>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7" name="Freeform 7"/>
            <p:cNvSpPr/>
            <p:nvPr/>
          </p:nvSpPr>
          <p:spPr>
            <a:xfrm>
              <a:off x="4510099" y="7377531"/>
              <a:ext cx="2238367" cy="2238367"/>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8" name="Freeform 8"/>
            <p:cNvSpPr/>
            <p:nvPr/>
          </p:nvSpPr>
          <p:spPr>
            <a:xfrm>
              <a:off x="4994936" y="7891202"/>
              <a:ext cx="1268693" cy="1211025"/>
            </a:xfrm>
            <a:custGeom>
              <a:avLst/>
              <a:gdLst/>
              <a:ahLst/>
              <a:cxnLst/>
              <a:rect l="l" t="t" r="r" b="b"/>
              <a:pathLst>
                <a:path w="1268693" h="1211025">
                  <a:moveTo>
                    <a:pt x="0" y="0"/>
                  </a:moveTo>
                  <a:lnTo>
                    <a:pt x="1268693" y="0"/>
                  </a:lnTo>
                  <a:lnTo>
                    <a:pt x="1268693" y="1211025"/>
                  </a:lnTo>
                  <a:lnTo>
                    <a:pt x="0" y="12110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9" name="Freeform 9"/>
            <p:cNvSpPr/>
            <p:nvPr/>
          </p:nvSpPr>
          <p:spPr>
            <a:xfrm>
              <a:off x="12106315" y="7936159"/>
              <a:ext cx="1104804" cy="1121111"/>
            </a:xfrm>
            <a:custGeom>
              <a:avLst/>
              <a:gdLst/>
              <a:ahLst/>
              <a:cxnLst/>
              <a:rect l="l" t="t" r="r" b="b"/>
              <a:pathLst>
                <a:path w="1104804" h="1121111">
                  <a:moveTo>
                    <a:pt x="0" y="0"/>
                  </a:moveTo>
                  <a:lnTo>
                    <a:pt x="1104805" y="0"/>
                  </a:lnTo>
                  <a:lnTo>
                    <a:pt x="1104805" y="1121111"/>
                  </a:lnTo>
                  <a:lnTo>
                    <a:pt x="0" y="11211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grpSp>
      <p:grpSp>
        <p:nvGrpSpPr>
          <p:cNvPr id="10" name="Group 10"/>
          <p:cNvGrpSpPr/>
          <p:nvPr/>
        </p:nvGrpSpPr>
        <p:grpSpPr>
          <a:xfrm>
            <a:off x="398954" y="2040043"/>
            <a:ext cx="3183979" cy="576473"/>
            <a:chOff x="-23498" y="-38486"/>
            <a:chExt cx="914964" cy="227743"/>
          </a:xfrm>
        </p:grpSpPr>
        <p:sp>
          <p:nvSpPr>
            <p:cNvPr id="11" name="Freeform 11"/>
            <p:cNvSpPr/>
            <p:nvPr/>
          </p:nvSpPr>
          <p:spPr>
            <a:xfrm>
              <a:off x="29565" y="-9114"/>
              <a:ext cx="856499" cy="170593"/>
            </a:xfrm>
            <a:custGeom>
              <a:avLst/>
              <a:gdLst/>
              <a:ahLst/>
              <a:cxnLst/>
              <a:rect l="l" t="t" r="r" b="b"/>
              <a:pathLst>
                <a:path w="914964" h="170593">
                  <a:moveTo>
                    <a:pt x="0" y="0"/>
                  </a:moveTo>
                  <a:lnTo>
                    <a:pt x="914964" y="0"/>
                  </a:lnTo>
                  <a:lnTo>
                    <a:pt x="914964" y="170593"/>
                  </a:lnTo>
                  <a:lnTo>
                    <a:pt x="0" y="170593"/>
                  </a:lnTo>
                  <a:close/>
                </a:path>
              </a:pathLst>
            </a:custGeom>
            <a:solidFill>
              <a:srgbClr val="1A1A1A"/>
            </a:solidFill>
          </p:spPr>
          <p:txBody>
            <a:bodyPr/>
            <a:lstStyle/>
            <a:p>
              <a:endParaRPr lang="en-US" sz="1200" dirty="0"/>
            </a:p>
          </p:txBody>
        </p:sp>
        <p:sp>
          <p:nvSpPr>
            <p:cNvPr id="12" name="TextBox 12"/>
            <p:cNvSpPr txBox="1"/>
            <p:nvPr/>
          </p:nvSpPr>
          <p:spPr>
            <a:xfrm>
              <a:off x="-23498" y="-38486"/>
              <a:ext cx="914964" cy="227743"/>
            </a:xfrm>
            <a:prstGeom prst="rect">
              <a:avLst/>
            </a:prstGeom>
          </p:spPr>
          <p:txBody>
            <a:bodyPr lIns="33867" tIns="33867" rIns="33867" bIns="33867" rtlCol="0" anchor="ctr"/>
            <a:lstStyle/>
            <a:p>
              <a:pPr algn="ctr">
                <a:lnSpc>
                  <a:spcPts val="2743"/>
                </a:lnSpc>
                <a:spcBef>
                  <a:spcPct val="0"/>
                </a:spcBef>
              </a:pPr>
              <a:r>
                <a:rPr lang="en-US" sz="2133" spc="19" dirty="0">
                  <a:solidFill>
                    <a:srgbClr val="FFFFFF"/>
                  </a:solidFill>
                  <a:latin typeface="DM Sans Bold"/>
                  <a:ea typeface="DM Sans Bold"/>
                </a:rPr>
                <a:t>Past &amp; Current IPE</a:t>
              </a:r>
            </a:p>
          </p:txBody>
        </p:sp>
      </p:grpSp>
      <p:sp>
        <p:nvSpPr>
          <p:cNvPr id="13" name="TextBox 13"/>
          <p:cNvSpPr txBox="1"/>
          <p:nvPr/>
        </p:nvSpPr>
        <p:spPr>
          <a:xfrm>
            <a:off x="1924780" y="851605"/>
            <a:ext cx="7701985" cy="772391"/>
          </a:xfrm>
          <a:prstGeom prst="rect">
            <a:avLst/>
          </a:prstGeom>
        </p:spPr>
        <p:txBody>
          <a:bodyPr wrap="square" lIns="0" tIns="0" rIns="0" bIns="0" rtlCol="0" anchor="t">
            <a:spAutoFit/>
          </a:bodyPr>
          <a:lstStyle/>
          <a:p>
            <a:pPr algn="ctr">
              <a:lnSpc>
                <a:spcPts val="6392"/>
              </a:lnSpc>
            </a:pPr>
            <a:r>
              <a:rPr lang="en-US" sz="4632" spc="245" dirty="0">
                <a:solidFill>
                  <a:srgbClr val="231F20"/>
                </a:solidFill>
                <a:latin typeface="Oswald Bold"/>
              </a:rPr>
              <a:t>NEEDS ASSESSMENT</a:t>
            </a:r>
          </a:p>
        </p:txBody>
      </p:sp>
      <p:sp>
        <p:nvSpPr>
          <p:cNvPr id="14" name="TextBox 14"/>
          <p:cNvSpPr txBox="1"/>
          <p:nvPr/>
        </p:nvSpPr>
        <p:spPr>
          <a:xfrm>
            <a:off x="1220650" y="2696828"/>
            <a:ext cx="2240603" cy="1145570"/>
          </a:xfrm>
          <a:prstGeom prst="rect">
            <a:avLst/>
          </a:prstGeom>
        </p:spPr>
        <p:txBody>
          <a:bodyPr lIns="0" tIns="0" rIns="0" bIns="0" rtlCol="0" anchor="t">
            <a:spAutoFit/>
          </a:bodyPr>
          <a:lstStyle/>
          <a:p>
            <a:pPr marL="228611" indent="-228611">
              <a:lnSpc>
                <a:spcPts val="1849"/>
              </a:lnSpc>
              <a:spcBef>
                <a:spcPct val="0"/>
              </a:spcBef>
              <a:buFont typeface="Arial" panose="020B0604020202020204" pitchFamily="34" charset="0"/>
              <a:buChar char="•"/>
            </a:pPr>
            <a:r>
              <a:rPr lang="en-US" sz="1340" spc="131" dirty="0">
                <a:solidFill>
                  <a:srgbClr val="231F20"/>
                </a:solidFill>
                <a:latin typeface="DM Sans"/>
              </a:rPr>
              <a:t>Co-Curricular</a:t>
            </a:r>
          </a:p>
          <a:p>
            <a:pPr marL="228611" indent="-228611">
              <a:lnSpc>
                <a:spcPts val="1849"/>
              </a:lnSpc>
              <a:spcBef>
                <a:spcPct val="0"/>
              </a:spcBef>
              <a:buFont typeface="Arial" panose="020B0604020202020204" pitchFamily="34" charset="0"/>
              <a:buChar char="•"/>
            </a:pPr>
            <a:r>
              <a:rPr lang="en-US" sz="1340" spc="131" dirty="0">
                <a:solidFill>
                  <a:srgbClr val="231F20"/>
                </a:solidFill>
                <a:latin typeface="DM Sans"/>
              </a:rPr>
              <a:t>Curricular</a:t>
            </a:r>
          </a:p>
          <a:p>
            <a:pPr marL="228611" indent="-228611">
              <a:lnSpc>
                <a:spcPts val="1849"/>
              </a:lnSpc>
              <a:spcBef>
                <a:spcPct val="0"/>
              </a:spcBef>
              <a:buFont typeface="Arial" panose="020B0604020202020204" pitchFamily="34" charset="0"/>
              <a:buChar char="•"/>
            </a:pPr>
            <a:r>
              <a:rPr lang="en-US" sz="1340" spc="131" dirty="0">
                <a:solidFill>
                  <a:srgbClr val="231F20"/>
                </a:solidFill>
                <a:latin typeface="DM Sans"/>
              </a:rPr>
              <a:t>Accreditors </a:t>
            </a:r>
          </a:p>
          <a:p>
            <a:pPr marL="228611" indent="-228611">
              <a:lnSpc>
                <a:spcPts val="1849"/>
              </a:lnSpc>
              <a:spcBef>
                <a:spcPct val="0"/>
              </a:spcBef>
              <a:buFont typeface="Arial" panose="020B0604020202020204" pitchFamily="34" charset="0"/>
              <a:buChar char="•"/>
            </a:pPr>
            <a:r>
              <a:rPr lang="en-US" sz="1340" spc="131" dirty="0">
                <a:solidFill>
                  <a:srgbClr val="231F20"/>
                </a:solidFill>
                <a:latin typeface="DM Sans"/>
              </a:rPr>
              <a:t>Regulators</a:t>
            </a:r>
          </a:p>
          <a:p>
            <a:pPr marL="228611" indent="-228611">
              <a:lnSpc>
                <a:spcPts val="1849"/>
              </a:lnSpc>
              <a:spcBef>
                <a:spcPct val="0"/>
              </a:spcBef>
              <a:buFont typeface="Arial" panose="020B0604020202020204" pitchFamily="34" charset="0"/>
              <a:buChar char="•"/>
            </a:pPr>
            <a:r>
              <a:rPr lang="en-US" sz="1340" spc="131" dirty="0">
                <a:solidFill>
                  <a:srgbClr val="231F20"/>
                </a:solidFill>
                <a:latin typeface="DM Sans"/>
              </a:rPr>
              <a:t>Associations</a:t>
            </a:r>
          </a:p>
        </p:txBody>
      </p:sp>
      <p:grpSp>
        <p:nvGrpSpPr>
          <p:cNvPr id="15" name="Group 15"/>
          <p:cNvGrpSpPr/>
          <p:nvPr/>
        </p:nvGrpSpPr>
        <p:grpSpPr>
          <a:xfrm>
            <a:off x="4753178" y="2063592"/>
            <a:ext cx="3317698" cy="576473"/>
            <a:chOff x="-176042" y="-33315"/>
            <a:chExt cx="1310696" cy="227743"/>
          </a:xfrm>
        </p:grpSpPr>
        <p:sp>
          <p:nvSpPr>
            <p:cNvPr id="16" name="Freeform 16"/>
            <p:cNvSpPr/>
            <p:nvPr/>
          </p:nvSpPr>
          <p:spPr>
            <a:xfrm>
              <a:off x="-176042" y="0"/>
              <a:ext cx="1310696" cy="170593"/>
            </a:xfrm>
            <a:custGeom>
              <a:avLst/>
              <a:gdLst/>
              <a:ahLst/>
              <a:cxnLst/>
              <a:rect l="l" t="t" r="r" b="b"/>
              <a:pathLst>
                <a:path w="914964" h="170593">
                  <a:moveTo>
                    <a:pt x="0" y="0"/>
                  </a:moveTo>
                  <a:lnTo>
                    <a:pt x="914964" y="0"/>
                  </a:lnTo>
                  <a:lnTo>
                    <a:pt x="914964" y="170593"/>
                  </a:lnTo>
                  <a:lnTo>
                    <a:pt x="0" y="170593"/>
                  </a:lnTo>
                  <a:close/>
                </a:path>
              </a:pathLst>
            </a:custGeom>
            <a:solidFill>
              <a:srgbClr val="1A1A1A"/>
            </a:solidFill>
          </p:spPr>
          <p:txBody>
            <a:bodyPr/>
            <a:lstStyle/>
            <a:p>
              <a:endParaRPr lang="en-US" sz="1200" dirty="0"/>
            </a:p>
          </p:txBody>
        </p:sp>
        <p:sp>
          <p:nvSpPr>
            <p:cNvPr id="17" name="TextBox 17"/>
            <p:cNvSpPr txBox="1"/>
            <p:nvPr/>
          </p:nvSpPr>
          <p:spPr>
            <a:xfrm>
              <a:off x="-102256" y="-33315"/>
              <a:ext cx="914964" cy="227743"/>
            </a:xfrm>
            <a:prstGeom prst="rect">
              <a:avLst/>
            </a:prstGeom>
          </p:spPr>
          <p:txBody>
            <a:bodyPr lIns="33867" tIns="33867" rIns="33867" bIns="33867" rtlCol="0" anchor="ctr"/>
            <a:lstStyle/>
            <a:p>
              <a:pPr algn="ctr">
                <a:lnSpc>
                  <a:spcPts val="2743"/>
                </a:lnSpc>
                <a:spcBef>
                  <a:spcPct val="0"/>
                </a:spcBef>
              </a:pPr>
              <a:r>
                <a:rPr lang="en-US" sz="2133" spc="19" dirty="0">
                  <a:solidFill>
                    <a:srgbClr val="FFFFFF"/>
                  </a:solidFill>
                  <a:latin typeface="DM Sans Bold"/>
                  <a:ea typeface="DM Sans Bold"/>
                </a:rPr>
                <a:t>Faculty IPE KSAs</a:t>
              </a:r>
            </a:p>
          </p:txBody>
        </p:sp>
      </p:grpSp>
      <p:sp>
        <p:nvSpPr>
          <p:cNvPr id="18" name="TextBox 18"/>
          <p:cNvSpPr txBox="1"/>
          <p:nvPr/>
        </p:nvSpPr>
        <p:spPr>
          <a:xfrm>
            <a:off x="4812537" y="2695024"/>
            <a:ext cx="3449971" cy="453073"/>
          </a:xfrm>
          <a:prstGeom prst="rect">
            <a:avLst/>
          </a:prstGeom>
        </p:spPr>
        <p:txBody>
          <a:bodyPr wrap="square" lIns="0" tIns="0" rIns="0" bIns="0" rtlCol="0" anchor="t">
            <a:spAutoFit/>
          </a:bodyPr>
          <a:lstStyle/>
          <a:p>
            <a:pPr marL="228611" indent="-228611">
              <a:lnSpc>
                <a:spcPts val="1849"/>
              </a:lnSpc>
              <a:spcBef>
                <a:spcPct val="0"/>
              </a:spcBef>
              <a:buFont typeface="Arial" panose="020B0604020202020204" pitchFamily="34" charset="0"/>
              <a:buChar char="•"/>
            </a:pPr>
            <a:r>
              <a:rPr lang="en-US" sz="1340" spc="131" dirty="0">
                <a:solidFill>
                  <a:srgbClr val="231F20"/>
                </a:solidFill>
                <a:latin typeface="DM Sans"/>
              </a:rPr>
              <a:t>Support of IPE/IPCP</a:t>
            </a:r>
          </a:p>
          <a:p>
            <a:pPr marL="228611" indent="-228611">
              <a:lnSpc>
                <a:spcPts val="1849"/>
              </a:lnSpc>
              <a:spcBef>
                <a:spcPct val="0"/>
              </a:spcBef>
              <a:buFont typeface="Arial" panose="020B0604020202020204" pitchFamily="34" charset="0"/>
              <a:buChar char="•"/>
            </a:pPr>
            <a:r>
              <a:rPr lang="en-US" sz="1340" spc="131" dirty="0">
                <a:solidFill>
                  <a:srgbClr val="231F20"/>
                </a:solidFill>
                <a:latin typeface="DM Sans"/>
              </a:rPr>
              <a:t>Varied knowledge &amp; experience</a:t>
            </a:r>
          </a:p>
        </p:txBody>
      </p:sp>
      <p:grpSp>
        <p:nvGrpSpPr>
          <p:cNvPr id="19" name="Group 19"/>
          <p:cNvGrpSpPr/>
          <p:nvPr/>
        </p:nvGrpSpPr>
        <p:grpSpPr>
          <a:xfrm>
            <a:off x="8755943" y="2065130"/>
            <a:ext cx="2815521" cy="576473"/>
            <a:chOff x="-39584" y="-28575"/>
            <a:chExt cx="1112305" cy="227743"/>
          </a:xfrm>
        </p:grpSpPr>
        <p:sp>
          <p:nvSpPr>
            <p:cNvPr id="20" name="Freeform 20"/>
            <p:cNvSpPr/>
            <p:nvPr/>
          </p:nvSpPr>
          <p:spPr>
            <a:xfrm>
              <a:off x="-19250" y="0"/>
              <a:ext cx="1091971" cy="170593"/>
            </a:xfrm>
            <a:custGeom>
              <a:avLst/>
              <a:gdLst/>
              <a:ahLst/>
              <a:cxnLst/>
              <a:rect l="l" t="t" r="r" b="b"/>
              <a:pathLst>
                <a:path w="914964" h="170593">
                  <a:moveTo>
                    <a:pt x="0" y="0"/>
                  </a:moveTo>
                  <a:lnTo>
                    <a:pt x="914964" y="0"/>
                  </a:lnTo>
                  <a:lnTo>
                    <a:pt x="914964" y="170593"/>
                  </a:lnTo>
                  <a:lnTo>
                    <a:pt x="0" y="170593"/>
                  </a:lnTo>
                  <a:close/>
                </a:path>
              </a:pathLst>
            </a:custGeom>
            <a:solidFill>
              <a:srgbClr val="1A1A1A"/>
            </a:solidFill>
          </p:spPr>
          <p:txBody>
            <a:bodyPr/>
            <a:lstStyle/>
            <a:p>
              <a:endParaRPr lang="en-US" sz="1200"/>
            </a:p>
          </p:txBody>
        </p:sp>
        <p:sp>
          <p:nvSpPr>
            <p:cNvPr id="21" name="TextBox 21"/>
            <p:cNvSpPr txBox="1"/>
            <p:nvPr/>
          </p:nvSpPr>
          <p:spPr>
            <a:xfrm>
              <a:off x="-39584" y="-28575"/>
              <a:ext cx="914964" cy="227743"/>
            </a:xfrm>
            <a:prstGeom prst="rect">
              <a:avLst/>
            </a:prstGeom>
          </p:spPr>
          <p:txBody>
            <a:bodyPr lIns="33867" tIns="33867" rIns="33867" bIns="33867" rtlCol="0" anchor="ctr"/>
            <a:lstStyle/>
            <a:p>
              <a:pPr algn="ctr">
                <a:lnSpc>
                  <a:spcPts val="2743"/>
                </a:lnSpc>
                <a:spcBef>
                  <a:spcPct val="0"/>
                </a:spcBef>
              </a:pPr>
              <a:r>
                <a:rPr lang="en-US" sz="2133" spc="19" dirty="0">
                  <a:solidFill>
                    <a:srgbClr val="FFFFFF"/>
                  </a:solidFill>
                  <a:latin typeface="DM Sans Bold"/>
                  <a:ea typeface="DM Sans Bold"/>
                </a:rPr>
                <a:t>Principles</a:t>
              </a:r>
            </a:p>
          </p:txBody>
        </p:sp>
      </p:grpSp>
      <p:sp>
        <p:nvSpPr>
          <p:cNvPr id="22" name="TextBox 22"/>
          <p:cNvSpPr txBox="1"/>
          <p:nvPr/>
        </p:nvSpPr>
        <p:spPr>
          <a:xfrm>
            <a:off x="8893839" y="2696828"/>
            <a:ext cx="2240603" cy="1145570"/>
          </a:xfrm>
          <a:prstGeom prst="rect">
            <a:avLst/>
          </a:prstGeom>
        </p:spPr>
        <p:txBody>
          <a:bodyPr lIns="0" tIns="0" rIns="0" bIns="0" rtlCol="0" anchor="t">
            <a:spAutoFit/>
          </a:bodyPr>
          <a:lstStyle/>
          <a:p>
            <a:pPr marL="228611" indent="-228611">
              <a:lnSpc>
                <a:spcPts val="1849"/>
              </a:lnSpc>
              <a:spcBef>
                <a:spcPct val="0"/>
              </a:spcBef>
              <a:buFont typeface="Arial" panose="020B0604020202020204" pitchFamily="34" charset="0"/>
              <a:buChar char="•"/>
            </a:pPr>
            <a:r>
              <a:rPr lang="en-US" sz="1340" spc="131" dirty="0">
                <a:solidFill>
                  <a:srgbClr val="231F20"/>
                </a:solidFill>
                <a:latin typeface="DM Sans"/>
              </a:rPr>
              <a:t>Decisions driven by the program</a:t>
            </a:r>
          </a:p>
          <a:p>
            <a:pPr marL="228611" indent="-228611">
              <a:lnSpc>
                <a:spcPts val="1849"/>
              </a:lnSpc>
              <a:spcBef>
                <a:spcPct val="0"/>
              </a:spcBef>
              <a:buFont typeface="Arial" panose="020B0604020202020204" pitchFamily="34" charset="0"/>
              <a:buChar char="•"/>
            </a:pPr>
            <a:r>
              <a:rPr lang="en-US" sz="1340" spc="131" dirty="0">
                <a:solidFill>
                  <a:srgbClr val="231F20"/>
                </a:solidFill>
                <a:latin typeface="DM Sans"/>
              </a:rPr>
              <a:t>Sustainable</a:t>
            </a:r>
          </a:p>
          <a:p>
            <a:pPr marL="228611" indent="-228611">
              <a:lnSpc>
                <a:spcPts val="1849"/>
              </a:lnSpc>
              <a:spcBef>
                <a:spcPct val="0"/>
              </a:spcBef>
              <a:buFont typeface="Arial" panose="020B0604020202020204" pitchFamily="34" charset="0"/>
              <a:buChar char="•"/>
            </a:pPr>
            <a:r>
              <a:rPr lang="en-US" sz="1340" spc="131" dirty="0">
                <a:solidFill>
                  <a:srgbClr val="231F20"/>
                </a:solidFill>
                <a:latin typeface="DM Sans"/>
              </a:rPr>
              <a:t>Small, Early, Often</a:t>
            </a:r>
          </a:p>
          <a:p>
            <a:pPr marL="228611" indent="-228611">
              <a:lnSpc>
                <a:spcPts val="1849"/>
              </a:lnSpc>
              <a:spcBef>
                <a:spcPct val="0"/>
              </a:spcBef>
              <a:buFont typeface="Arial" panose="020B0604020202020204" pitchFamily="34" charset="0"/>
              <a:buChar char="•"/>
            </a:pPr>
            <a:endParaRPr lang="en-US" sz="1340" spc="131" dirty="0">
              <a:solidFill>
                <a:srgbClr val="231F20"/>
              </a:solidFill>
              <a:latin typeface="DM Sans"/>
            </a:endParaRPr>
          </a:p>
        </p:txBody>
      </p:sp>
      <p:sp>
        <p:nvSpPr>
          <p:cNvPr id="23" name="Freeform 23"/>
          <p:cNvSpPr/>
          <p:nvPr/>
        </p:nvSpPr>
        <p:spPr>
          <a:xfrm>
            <a:off x="9653148" y="-3222500"/>
            <a:ext cx="5077705" cy="5210331"/>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sp>
        <p:nvSpPr>
          <p:cNvPr id="24" name="Freeform 24"/>
          <p:cNvSpPr/>
          <p:nvPr/>
        </p:nvSpPr>
        <p:spPr>
          <a:xfrm rot="-4176364">
            <a:off x="-2736753" y="4353493"/>
            <a:ext cx="5077705" cy="5210331"/>
          </a:xfrm>
          <a:custGeom>
            <a:avLst/>
            <a:gdLst/>
            <a:ahLst/>
            <a:cxnLst/>
            <a:rect l="l" t="t" r="r" b="b"/>
            <a:pathLst>
              <a:path w="7616557" h="7815497">
                <a:moveTo>
                  <a:pt x="0" y="0"/>
                </a:moveTo>
                <a:lnTo>
                  <a:pt x="7616556" y="0"/>
                </a:lnTo>
                <a:lnTo>
                  <a:pt x="7616556" y="7815496"/>
                </a:lnTo>
                <a:lnTo>
                  <a:pt x="0" y="78154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200"/>
          </a:p>
        </p:txBody>
      </p:sp>
      <p:grpSp>
        <p:nvGrpSpPr>
          <p:cNvPr id="74" name="Group 73">
            <a:extLst>
              <a:ext uri="{FF2B5EF4-FFF2-40B4-BE49-F238E27FC236}">
                <a16:creationId xmlns:a16="http://schemas.microsoft.com/office/drawing/2014/main" id="{C0D1484F-31FB-7C99-9A4E-2A68B139EEC3}"/>
              </a:ext>
            </a:extLst>
          </p:cNvPr>
          <p:cNvGrpSpPr/>
          <p:nvPr/>
        </p:nvGrpSpPr>
        <p:grpSpPr>
          <a:xfrm>
            <a:off x="739466" y="5487612"/>
            <a:ext cx="10072612" cy="1446588"/>
            <a:chOff x="1109199" y="7901032"/>
            <a:chExt cx="15108918" cy="2169882"/>
          </a:xfrm>
        </p:grpSpPr>
        <p:grpSp>
          <p:nvGrpSpPr>
            <p:cNvPr id="50" name="Group 49">
              <a:extLst>
                <a:ext uri="{FF2B5EF4-FFF2-40B4-BE49-F238E27FC236}">
                  <a16:creationId xmlns:a16="http://schemas.microsoft.com/office/drawing/2014/main" id="{A7D2EC5A-73DA-A470-23BD-E30F3632FAE9}"/>
                </a:ext>
              </a:extLst>
            </p:cNvPr>
            <p:cNvGrpSpPr/>
            <p:nvPr/>
          </p:nvGrpSpPr>
          <p:grpSpPr>
            <a:xfrm>
              <a:off x="2737123" y="7901032"/>
              <a:ext cx="1258093" cy="1201441"/>
              <a:chOff x="1529788" y="6532859"/>
              <a:chExt cx="1258093" cy="1201441"/>
            </a:xfrm>
          </p:grpSpPr>
          <p:sp>
            <p:nvSpPr>
              <p:cNvPr id="48" name="Teardrop 47">
                <a:extLst>
                  <a:ext uri="{FF2B5EF4-FFF2-40B4-BE49-F238E27FC236}">
                    <a16:creationId xmlns:a16="http://schemas.microsoft.com/office/drawing/2014/main" id="{3FBD5260-FACC-1098-BB05-601439AC7577}"/>
                  </a:ext>
                </a:extLst>
              </p:cNvPr>
              <p:cNvSpPr/>
              <p:nvPr/>
            </p:nvSpPr>
            <p:spPr>
              <a:xfrm rot="8180344">
                <a:off x="1529788" y="6532859"/>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9" name="TextBox 48">
                <a:extLst>
                  <a:ext uri="{FF2B5EF4-FFF2-40B4-BE49-F238E27FC236}">
                    <a16:creationId xmlns:a16="http://schemas.microsoft.com/office/drawing/2014/main" id="{44C8D6A7-FA37-BE1F-3E5C-8F155C6E9B93}"/>
                  </a:ext>
                </a:extLst>
              </p:cNvPr>
              <p:cNvSpPr txBox="1"/>
              <p:nvPr/>
            </p:nvSpPr>
            <p:spPr>
              <a:xfrm>
                <a:off x="1541101" y="6864083"/>
                <a:ext cx="1246780" cy="446181"/>
              </a:xfrm>
              <a:prstGeom prst="rect">
                <a:avLst/>
              </a:prstGeom>
              <a:noFill/>
            </p:spPr>
            <p:txBody>
              <a:bodyPr wrap="square" rtlCol="0">
                <a:spAutoFit/>
              </a:bodyPr>
              <a:lstStyle/>
              <a:p>
                <a:pPr algn="ctr"/>
                <a:r>
                  <a:rPr lang="en-US" sz="1333" spc="433" dirty="0">
                    <a:solidFill>
                      <a:srgbClr val="BCDA87"/>
                    </a:solidFill>
                    <a:latin typeface="DM Sans Bold"/>
                  </a:rPr>
                  <a:t>2019</a:t>
                </a:r>
                <a:endParaRPr lang="en-US" sz="1333" dirty="0"/>
              </a:p>
            </p:txBody>
          </p:sp>
        </p:grpSp>
        <p:grpSp>
          <p:nvGrpSpPr>
            <p:cNvPr id="51" name="Group 50">
              <a:extLst>
                <a:ext uri="{FF2B5EF4-FFF2-40B4-BE49-F238E27FC236}">
                  <a16:creationId xmlns:a16="http://schemas.microsoft.com/office/drawing/2014/main" id="{0EC22691-3A77-5737-926D-B857CDAA28B2}"/>
                </a:ext>
              </a:extLst>
            </p:cNvPr>
            <p:cNvGrpSpPr/>
            <p:nvPr/>
          </p:nvGrpSpPr>
          <p:grpSpPr>
            <a:xfrm>
              <a:off x="1109199" y="9569832"/>
              <a:ext cx="15108918" cy="501082"/>
              <a:chOff x="1589541" y="6156086"/>
              <a:chExt cx="15108918" cy="501082"/>
            </a:xfrm>
          </p:grpSpPr>
          <p:sp>
            <p:nvSpPr>
              <p:cNvPr id="52" name="AutoShape 5">
                <a:extLst>
                  <a:ext uri="{FF2B5EF4-FFF2-40B4-BE49-F238E27FC236}">
                    <a16:creationId xmlns:a16="http://schemas.microsoft.com/office/drawing/2014/main" id="{07232C07-6EF3-D3C7-9819-1B58C5037709}"/>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a:p>
            </p:txBody>
          </p:sp>
          <p:grpSp>
            <p:nvGrpSpPr>
              <p:cNvPr id="53" name="Group 6">
                <a:extLst>
                  <a:ext uri="{FF2B5EF4-FFF2-40B4-BE49-F238E27FC236}">
                    <a16:creationId xmlns:a16="http://schemas.microsoft.com/office/drawing/2014/main" id="{2F1D5543-BF8A-2789-C54E-D1D1819F8008}"/>
                  </a:ext>
                </a:extLst>
              </p:cNvPr>
              <p:cNvGrpSpPr/>
              <p:nvPr/>
            </p:nvGrpSpPr>
            <p:grpSpPr>
              <a:xfrm>
                <a:off x="3542437" y="6156086"/>
                <a:ext cx="501082" cy="501082"/>
                <a:chOff x="0" y="0"/>
                <a:chExt cx="812800" cy="812800"/>
              </a:xfrm>
            </p:grpSpPr>
            <p:sp>
              <p:nvSpPr>
                <p:cNvPr id="63" name="Freeform 7">
                  <a:extLst>
                    <a:ext uri="{FF2B5EF4-FFF2-40B4-BE49-F238E27FC236}">
                      <a16:creationId xmlns:a16="http://schemas.microsoft.com/office/drawing/2014/main" id="{F191F2E7-B530-D40E-0D48-EDAAD5178F9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4" name="TextBox 8">
                  <a:extLst>
                    <a:ext uri="{FF2B5EF4-FFF2-40B4-BE49-F238E27FC236}">
                      <a16:creationId xmlns:a16="http://schemas.microsoft.com/office/drawing/2014/main" id="{0D602355-5C3B-95E3-2812-0CC9BE86A164}"/>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54" name="Group 13">
                <a:extLst>
                  <a:ext uri="{FF2B5EF4-FFF2-40B4-BE49-F238E27FC236}">
                    <a16:creationId xmlns:a16="http://schemas.microsoft.com/office/drawing/2014/main" id="{6AF68883-E5DA-9C23-E404-D2F10DB29991}"/>
                  </a:ext>
                </a:extLst>
              </p:cNvPr>
              <p:cNvGrpSpPr/>
              <p:nvPr/>
            </p:nvGrpSpPr>
            <p:grpSpPr>
              <a:xfrm>
                <a:off x="7030737" y="6156086"/>
                <a:ext cx="501082" cy="501082"/>
                <a:chOff x="0" y="0"/>
                <a:chExt cx="812800" cy="812800"/>
              </a:xfrm>
            </p:grpSpPr>
            <p:sp>
              <p:nvSpPr>
                <p:cNvPr id="61" name="Freeform 14">
                  <a:extLst>
                    <a:ext uri="{FF2B5EF4-FFF2-40B4-BE49-F238E27FC236}">
                      <a16:creationId xmlns:a16="http://schemas.microsoft.com/office/drawing/2014/main" id="{7E97E95F-56F0-7672-CF62-78187EEF866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2" name="TextBox 15">
                  <a:extLst>
                    <a:ext uri="{FF2B5EF4-FFF2-40B4-BE49-F238E27FC236}">
                      <a16:creationId xmlns:a16="http://schemas.microsoft.com/office/drawing/2014/main" id="{EADC6D68-7D47-6A6B-DC4D-E002A166D5A7}"/>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55" name="Group 18">
                <a:extLst>
                  <a:ext uri="{FF2B5EF4-FFF2-40B4-BE49-F238E27FC236}">
                    <a16:creationId xmlns:a16="http://schemas.microsoft.com/office/drawing/2014/main" id="{A23BB121-324F-4000-73FD-7A5DF286C1D6}"/>
                  </a:ext>
                </a:extLst>
              </p:cNvPr>
              <p:cNvGrpSpPr/>
              <p:nvPr/>
            </p:nvGrpSpPr>
            <p:grpSpPr>
              <a:xfrm>
                <a:off x="10521294" y="6156086"/>
                <a:ext cx="501082" cy="501082"/>
                <a:chOff x="0" y="0"/>
                <a:chExt cx="812800" cy="812800"/>
              </a:xfrm>
            </p:grpSpPr>
            <p:sp>
              <p:nvSpPr>
                <p:cNvPr id="59" name="Freeform 19">
                  <a:extLst>
                    <a:ext uri="{FF2B5EF4-FFF2-40B4-BE49-F238E27FC236}">
                      <a16:creationId xmlns:a16="http://schemas.microsoft.com/office/drawing/2014/main" id="{94077F97-B7B5-6E05-305A-F165429692D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0" name="TextBox 20">
                  <a:extLst>
                    <a:ext uri="{FF2B5EF4-FFF2-40B4-BE49-F238E27FC236}">
                      <a16:creationId xmlns:a16="http://schemas.microsoft.com/office/drawing/2014/main" id="{BEB3C11A-FD3B-21BF-5047-51BCE6114065}"/>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56" name="Group 23">
                <a:extLst>
                  <a:ext uri="{FF2B5EF4-FFF2-40B4-BE49-F238E27FC236}">
                    <a16:creationId xmlns:a16="http://schemas.microsoft.com/office/drawing/2014/main" id="{4878D249-0569-9DAD-9734-27062C09BFE0}"/>
                  </a:ext>
                </a:extLst>
              </p:cNvPr>
              <p:cNvGrpSpPr/>
              <p:nvPr/>
            </p:nvGrpSpPr>
            <p:grpSpPr>
              <a:xfrm>
                <a:off x="14011851" y="6156086"/>
                <a:ext cx="501082" cy="501082"/>
                <a:chOff x="0" y="0"/>
                <a:chExt cx="812800" cy="812800"/>
              </a:xfrm>
            </p:grpSpPr>
            <p:sp>
              <p:nvSpPr>
                <p:cNvPr id="57" name="Freeform 24">
                  <a:extLst>
                    <a:ext uri="{FF2B5EF4-FFF2-40B4-BE49-F238E27FC236}">
                      <a16:creationId xmlns:a16="http://schemas.microsoft.com/office/drawing/2014/main" id="{6C58EFDF-0746-CE1A-4269-EC6F8B4D960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58" name="TextBox 25">
                  <a:extLst>
                    <a:ext uri="{FF2B5EF4-FFF2-40B4-BE49-F238E27FC236}">
                      <a16:creationId xmlns:a16="http://schemas.microsoft.com/office/drawing/2014/main" id="{75C7DB99-58AC-8C28-123D-672940BDBF58}"/>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2540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sz="1200"/>
          </a:p>
        </p:txBody>
      </p:sp>
      <p:grpSp>
        <p:nvGrpSpPr>
          <p:cNvPr id="3" name="Group 3"/>
          <p:cNvGrpSpPr/>
          <p:nvPr/>
        </p:nvGrpSpPr>
        <p:grpSpPr>
          <a:xfrm>
            <a:off x="9108663" y="224983"/>
            <a:ext cx="2864366" cy="6380164"/>
            <a:chOff x="0" y="0"/>
            <a:chExt cx="1131601" cy="2520559"/>
          </a:xfrm>
        </p:grpSpPr>
        <p:sp>
          <p:nvSpPr>
            <p:cNvPr id="4" name="Freeform 4"/>
            <p:cNvSpPr/>
            <p:nvPr/>
          </p:nvSpPr>
          <p:spPr>
            <a:xfrm>
              <a:off x="0" y="0"/>
              <a:ext cx="1131601" cy="2520559"/>
            </a:xfrm>
            <a:custGeom>
              <a:avLst/>
              <a:gdLst/>
              <a:ahLst/>
              <a:cxnLst/>
              <a:rect l="l" t="t" r="r" b="b"/>
              <a:pathLst>
                <a:path w="1131601" h="2520559">
                  <a:moveTo>
                    <a:pt x="0" y="0"/>
                  </a:moveTo>
                  <a:lnTo>
                    <a:pt x="1131601" y="0"/>
                  </a:lnTo>
                  <a:lnTo>
                    <a:pt x="1131601" y="2520559"/>
                  </a:lnTo>
                  <a:lnTo>
                    <a:pt x="0" y="2520559"/>
                  </a:lnTo>
                  <a:close/>
                </a:path>
              </a:pathLst>
            </a:custGeom>
            <a:solidFill>
              <a:srgbClr val="CCCCCC"/>
            </a:solidFill>
          </p:spPr>
          <p:txBody>
            <a:bodyPr/>
            <a:lstStyle/>
            <a:p>
              <a:endParaRPr lang="en-US" sz="1200"/>
            </a:p>
          </p:txBody>
        </p:sp>
        <p:sp>
          <p:nvSpPr>
            <p:cNvPr id="5" name="TextBox 5"/>
            <p:cNvSpPr txBox="1"/>
            <p:nvPr/>
          </p:nvSpPr>
          <p:spPr>
            <a:xfrm>
              <a:off x="0" y="-19050"/>
              <a:ext cx="1131601" cy="2539609"/>
            </a:xfrm>
            <a:prstGeom prst="rect">
              <a:avLst/>
            </a:prstGeom>
          </p:spPr>
          <p:txBody>
            <a:bodyPr lIns="33867" tIns="33867" rIns="33867" bIns="33867" rtlCol="0" anchor="ctr"/>
            <a:lstStyle/>
            <a:p>
              <a:pPr algn="ctr">
                <a:lnSpc>
                  <a:spcPts val="1906"/>
                </a:lnSpc>
              </a:pPr>
              <a:endParaRPr sz="1200"/>
            </a:p>
          </p:txBody>
        </p:sp>
      </p:grpSp>
      <p:sp>
        <p:nvSpPr>
          <p:cNvPr id="6" name="Freeform 6"/>
          <p:cNvSpPr/>
          <p:nvPr/>
        </p:nvSpPr>
        <p:spPr>
          <a:xfrm>
            <a:off x="1428128" y="3219254"/>
            <a:ext cx="6501977" cy="688565"/>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4"/>
            <a:stretch>
              <a:fillRect t="-86495"/>
            </a:stretch>
          </a:blipFill>
        </p:spPr>
        <p:txBody>
          <a:bodyPr/>
          <a:lstStyle/>
          <a:p>
            <a:endParaRPr lang="en-US" sz="1200"/>
          </a:p>
        </p:txBody>
      </p:sp>
      <p:sp>
        <p:nvSpPr>
          <p:cNvPr id="7" name="Freeform 7"/>
          <p:cNvSpPr/>
          <p:nvPr/>
        </p:nvSpPr>
        <p:spPr>
          <a:xfrm>
            <a:off x="5768513" y="2139747"/>
            <a:ext cx="5989388" cy="4032453"/>
          </a:xfrm>
          <a:custGeom>
            <a:avLst/>
            <a:gdLst/>
            <a:ahLst/>
            <a:cxnLst/>
            <a:rect l="l" t="t" r="r" b="b"/>
            <a:pathLst>
              <a:path w="8984082" h="6048680">
                <a:moveTo>
                  <a:pt x="0" y="0"/>
                </a:moveTo>
                <a:lnTo>
                  <a:pt x="8984082" y="0"/>
                </a:lnTo>
                <a:lnTo>
                  <a:pt x="8984082" y="6048680"/>
                </a:lnTo>
                <a:lnTo>
                  <a:pt x="0" y="6048680"/>
                </a:lnTo>
                <a:lnTo>
                  <a:pt x="0" y="0"/>
                </a:lnTo>
                <a:close/>
              </a:path>
            </a:pathLst>
          </a:custGeom>
          <a:blipFill>
            <a:blip r:embed="rId5"/>
            <a:stretch>
              <a:fillRect l="-3099" t="-35710" r="-18726"/>
            </a:stretch>
          </a:blipFill>
        </p:spPr>
        <p:txBody>
          <a:bodyPr/>
          <a:lstStyle/>
          <a:p>
            <a:endParaRPr lang="en-US" sz="1200"/>
          </a:p>
        </p:txBody>
      </p:sp>
      <p:sp>
        <p:nvSpPr>
          <p:cNvPr id="12" name="Freeform 12"/>
          <p:cNvSpPr/>
          <p:nvPr/>
        </p:nvSpPr>
        <p:spPr>
          <a:xfrm>
            <a:off x="1428128" y="4806682"/>
            <a:ext cx="6501977" cy="688565"/>
          </a:xfrm>
          <a:custGeom>
            <a:avLst/>
            <a:gdLst/>
            <a:ahLst/>
            <a:cxnLst/>
            <a:rect l="l" t="t" r="r" b="b"/>
            <a:pathLst>
              <a:path w="9752965" h="1032847">
                <a:moveTo>
                  <a:pt x="0" y="0"/>
                </a:moveTo>
                <a:lnTo>
                  <a:pt x="9752965" y="0"/>
                </a:lnTo>
                <a:lnTo>
                  <a:pt x="9752965" y="1032847"/>
                </a:lnTo>
                <a:lnTo>
                  <a:pt x="0" y="1032847"/>
                </a:lnTo>
                <a:lnTo>
                  <a:pt x="0" y="0"/>
                </a:lnTo>
                <a:close/>
              </a:path>
            </a:pathLst>
          </a:custGeom>
          <a:blipFill>
            <a:blip r:embed="rId4"/>
            <a:stretch>
              <a:fillRect t="-86495"/>
            </a:stretch>
          </a:blipFill>
        </p:spPr>
        <p:txBody>
          <a:bodyPr/>
          <a:lstStyle/>
          <a:p>
            <a:endParaRPr lang="en-US" sz="1200"/>
          </a:p>
        </p:txBody>
      </p:sp>
      <p:sp>
        <p:nvSpPr>
          <p:cNvPr id="17" name="TextBox 17"/>
          <p:cNvSpPr txBox="1"/>
          <p:nvPr/>
        </p:nvSpPr>
        <p:spPr>
          <a:xfrm>
            <a:off x="848180" y="165319"/>
            <a:ext cx="9840665" cy="2754600"/>
          </a:xfrm>
          <a:prstGeom prst="rect">
            <a:avLst/>
          </a:prstGeom>
        </p:spPr>
        <p:txBody>
          <a:bodyPr lIns="0" tIns="0" rIns="0" bIns="0" rtlCol="0" anchor="t">
            <a:spAutoFit/>
          </a:bodyPr>
          <a:lstStyle/>
          <a:p>
            <a:pPr>
              <a:lnSpc>
                <a:spcPts val="7344"/>
              </a:lnSpc>
            </a:pPr>
            <a:r>
              <a:rPr lang="en-US" sz="5322" spc="521" dirty="0">
                <a:solidFill>
                  <a:srgbClr val="231F20"/>
                </a:solidFill>
                <a:latin typeface="Oswald Bold"/>
              </a:rPr>
              <a:t>IPE COMPETENCY FRAMEWORK DEVELOPMENT</a:t>
            </a:r>
          </a:p>
          <a:p>
            <a:pPr>
              <a:lnSpc>
                <a:spcPts val="7344"/>
              </a:lnSpc>
            </a:pPr>
            <a:endParaRPr lang="en-US" sz="5322" spc="521" dirty="0">
              <a:solidFill>
                <a:srgbClr val="231F20"/>
              </a:solidFill>
              <a:latin typeface="Oswald Bold"/>
            </a:endParaRPr>
          </a:p>
        </p:txBody>
      </p:sp>
      <p:grpSp>
        <p:nvGrpSpPr>
          <p:cNvPr id="27" name="Group 26">
            <a:extLst>
              <a:ext uri="{FF2B5EF4-FFF2-40B4-BE49-F238E27FC236}">
                <a16:creationId xmlns:a16="http://schemas.microsoft.com/office/drawing/2014/main" id="{C6FDBF2C-5C9D-B1B1-A829-637516871739}"/>
              </a:ext>
            </a:extLst>
          </p:cNvPr>
          <p:cNvGrpSpPr/>
          <p:nvPr/>
        </p:nvGrpSpPr>
        <p:grpSpPr>
          <a:xfrm>
            <a:off x="406401" y="2523440"/>
            <a:ext cx="5689600" cy="1299332"/>
            <a:chOff x="2142191" y="3396305"/>
            <a:chExt cx="8898889" cy="1948998"/>
          </a:xfrm>
        </p:grpSpPr>
        <p:grpSp>
          <p:nvGrpSpPr>
            <p:cNvPr id="8" name="Group 8"/>
            <p:cNvGrpSpPr/>
            <p:nvPr/>
          </p:nvGrpSpPr>
          <p:grpSpPr>
            <a:xfrm>
              <a:off x="2142191" y="3396305"/>
              <a:ext cx="8898889" cy="1948998"/>
              <a:chOff x="0" y="0"/>
              <a:chExt cx="3682024" cy="746746"/>
            </a:xfrm>
          </p:grpSpPr>
          <p:sp>
            <p:nvSpPr>
              <p:cNvPr id="9" name="Freeform 9"/>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p>
                <a:endParaRPr lang="en-US" sz="1200"/>
              </a:p>
            </p:txBody>
          </p:sp>
          <p:sp>
            <p:nvSpPr>
              <p:cNvPr id="10" name="TextBox 10"/>
              <p:cNvSpPr txBox="1"/>
              <p:nvPr/>
            </p:nvSpPr>
            <p:spPr>
              <a:xfrm>
                <a:off x="0" y="-19050"/>
                <a:ext cx="3682024" cy="765796"/>
              </a:xfrm>
              <a:prstGeom prst="rect">
                <a:avLst/>
              </a:prstGeom>
            </p:spPr>
            <p:txBody>
              <a:bodyPr lIns="33867" tIns="33867" rIns="33867" bIns="33867" rtlCol="0" anchor="ctr"/>
              <a:lstStyle/>
              <a:p>
                <a:pPr algn="ctr">
                  <a:lnSpc>
                    <a:spcPts val="1906"/>
                  </a:lnSpc>
                </a:pPr>
                <a:endParaRPr sz="1200"/>
              </a:p>
            </p:txBody>
          </p:sp>
        </p:grpSp>
        <p:sp>
          <p:nvSpPr>
            <p:cNvPr id="11" name="Freeform 11"/>
            <p:cNvSpPr/>
            <p:nvPr/>
          </p:nvSpPr>
          <p:spPr>
            <a:xfrm>
              <a:off x="2474235" y="3673321"/>
              <a:ext cx="1156649" cy="1173721"/>
            </a:xfrm>
            <a:custGeom>
              <a:avLst/>
              <a:gdLst/>
              <a:ahLst/>
              <a:cxnLst/>
              <a:rect l="l" t="t" r="r" b="b"/>
              <a:pathLst>
                <a:path w="1156649" h="1173721">
                  <a:moveTo>
                    <a:pt x="0" y="0"/>
                  </a:moveTo>
                  <a:lnTo>
                    <a:pt x="1156649" y="0"/>
                  </a:lnTo>
                  <a:lnTo>
                    <a:pt x="1156649" y="1173721"/>
                  </a:lnTo>
                  <a:lnTo>
                    <a:pt x="0" y="11737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8" name="TextBox 18"/>
            <p:cNvSpPr txBox="1"/>
            <p:nvPr/>
          </p:nvSpPr>
          <p:spPr>
            <a:xfrm>
              <a:off x="3984351" y="3995078"/>
              <a:ext cx="6619969" cy="738665"/>
            </a:xfrm>
            <a:prstGeom prst="rect">
              <a:avLst/>
            </a:prstGeom>
          </p:spPr>
          <p:txBody>
            <a:bodyPr wrap="square" lIns="0" tIns="0" rIns="0" bIns="0" rtlCol="0" anchor="t">
              <a:spAutoFit/>
            </a:bodyPr>
            <a:lstStyle/>
            <a:p>
              <a:r>
                <a:rPr lang="en-CA" sz="1600" dirty="0">
                  <a:solidFill>
                    <a:srgbClr val="000000"/>
                  </a:solidFill>
                  <a:latin typeface="DM Sans" pitchFamily="2" charset="77"/>
                </a:rPr>
                <a:t>Co-create shared, scaffolded learning for each competency.</a:t>
              </a:r>
            </a:p>
          </p:txBody>
        </p:sp>
      </p:grpSp>
      <p:grpSp>
        <p:nvGrpSpPr>
          <p:cNvPr id="13" name="Group 13"/>
          <p:cNvGrpSpPr/>
          <p:nvPr/>
        </p:nvGrpSpPr>
        <p:grpSpPr>
          <a:xfrm>
            <a:off x="406401" y="4110868"/>
            <a:ext cx="5689600" cy="1299332"/>
            <a:chOff x="0" y="0"/>
            <a:chExt cx="3682024" cy="746746"/>
          </a:xfrm>
        </p:grpSpPr>
        <p:sp>
          <p:nvSpPr>
            <p:cNvPr id="14" name="Freeform 14"/>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p>
              <a:endParaRPr lang="en-US" sz="1200"/>
            </a:p>
          </p:txBody>
        </p:sp>
        <p:sp>
          <p:nvSpPr>
            <p:cNvPr id="15" name="TextBox 15"/>
            <p:cNvSpPr txBox="1"/>
            <p:nvPr/>
          </p:nvSpPr>
          <p:spPr>
            <a:xfrm>
              <a:off x="0" y="-19050"/>
              <a:ext cx="3682024" cy="765796"/>
            </a:xfrm>
            <a:prstGeom prst="rect">
              <a:avLst/>
            </a:prstGeom>
          </p:spPr>
          <p:txBody>
            <a:bodyPr lIns="33867" tIns="33867" rIns="33867" bIns="33867" rtlCol="0" anchor="ctr"/>
            <a:lstStyle/>
            <a:p>
              <a:pPr algn="ctr">
                <a:lnSpc>
                  <a:spcPts val="1906"/>
                </a:lnSpc>
              </a:pPr>
              <a:endParaRPr sz="1200"/>
            </a:p>
          </p:txBody>
        </p:sp>
      </p:grpSp>
      <p:sp>
        <p:nvSpPr>
          <p:cNvPr id="16" name="Freeform 16"/>
          <p:cNvSpPr/>
          <p:nvPr/>
        </p:nvSpPr>
        <p:spPr>
          <a:xfrm>
            <a:off x="559472" y="4367620"/>
            <a:ext cx="772970" cy="785829"/>
          </a:xfrm>
          <a:custGeom>
            <a:avLst/>
            <a:gdLst/>
            <a:ahLst/>
            <a:cxnLst/>
            <a:rect l="l" t="t" r="r" b="b"/>
            <a:pathLst>
              <a:path w="1159455" h="1178744">
                <a:moveTo>
                  <a:pt x="0" y="0"/>
                </a:moveTo>
                <a:lnTo>
                  <a:pt x="1159455" y="0"/>
                </a:lnTo>
                <a:lnTo>
                  <a:pt x="1159455" y="1178744"/>
                </a:lnTo>
                <a:lnTo>
                  <a:pt x="0" y="1178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9" name="TextBox 19"/>
          <p:cNvSpPr txBox="1"/>
          <p:nvPr/>
        </p:nvSpPr>
        <p:spPr>
          <a:xfrm>
            <a:off x="1584206" y="4682785"/>
            <a:ext cx="4754787" cy="250966"/>
          </a:xfrm>
          <a:prstGeom prst="rect">
            <a:avLst/>
          </a:prstGeom>
        </p:spPr>
        <p:txBody>
          <a:bodyPr lIns="0" tIns="0" rIns="0" bIns="0" rtlCol="0" anchor="t">
            <a:spAutoFit/>
          </a:bodyPr>
          <a:lstStyle/>
          <a:p>
            <a:pPr>
              <a:lnSpc>
                <a:spcPts val="2033"/>
              </a:lnSpc>
              <a:spcBef>
                <a:spcPct val="0"/>
              </a:spcBef>
            </a:pPr>
            <a:r>
              <a:rPr lang="en-US" sz="1600" spc="144" dirty="0">
                <a:solidFill>
                  <a:srgbClr val="231F20"/>
                </a:solidFill>
                <a:latin typeface="DM Sans"/>
              </a:rPr>
              <a:t>Team of faculty from across the FHSW</a:t>
            </a:r>
          </a:p>
        </p:txBody>
      </p:sp>
      <p:sp>
        <p:nvSpPr>
          <p:cNvPr id="20" name="Freeform 20"/>
          <p:cNvSpPr/>
          <p:nvPr/>
        </p:nvSpPr>
        <p:spPr>
          <a:xfrm>
            <a:off x="-1853052" y="4894213"/>
            <a:ext cx="5077705" cy="5210331"/>
          </a:xfrm>
          <a:custGeom>
            <a:avLst/>
            <a:gdLst/>
            <a:ahLst/>
            <a:cxnLst/>
            <a:rect l="l" t="t" r="r" b="b"/>
            <a:pathLst>
              <a:path w="7616557" h="7815497">
                <a:moveTo>
                  <a:pt x="0" y="0"/>
                </a:moveTo>
                <a:lnTo>
                  <a:pt x="7616556" y="0"/>
                </a:lnTo>
                <a:lnTo>
                  <a:pt x="7616556" y="7815497"/>
                </a:lnTo>
                <a:lnTo>
                  <a:pt x="0" y="78154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grpSp>
        <p:nvGrpSpPr>
          <p:cNvPr id="49" name="Group 48">
            <a:extLst>
              <a:ext uri="{FF2B5EF4-FFF2-40B4-BE49-F238E27FC236}">
                <a16:creationId xmlns:a16="http://schemas.microsoft.com/office/drawing/2014/main" id="{26BEC4A0-555E-661A-816C-00E77DCE0FEC}"/>
              </a:ext>
            </a:extLst>
          </p:cNvPr>
          <p:cNvGrpSpPr/>
          <p:nvPr/>
        </p:nvGrpSpPr>
        <p:grpSpPr>
          <a:xfrm>
            <a:off x="739466" y="5487612"/>
            <a:ext cx="10072612" cy="1585698"/>
            <a:chOff x="1109199" y="8231418"/>
            <a:chExt cx="15108918" cy="2378547"/>
          </a:xfrm>
        </p:grpSpPr>
        <p:grpSp>
          <p:nvGrpSpPr>
            <p:cNvPr id="23" name="Group 22">
              <a:extLst>
                <a:ext uri="{FF2B5EF4-FFF2-40B4-BE49-F238E27FC236}">
                  <a16:creationId xmlns:a16="http://schemas.microsoft.com/office/drawing/2014/main" id="{96EF49CD-A217-0685-29AD-A79B2B6DE19C}"/>
                </a:ext>
              </a:extLst>
            </p:cNvPr>
            <p:cNvGrpSpPr/>
            <p:nvPr/>
          </p:nvGrpSpPr>
          <p:grpSpPr>
            <a:xfrm>
              <a:off x="1109199" y="9900218"/>
              <a:ext cx="15108918" cy="501082"/>
              <a:chOff x="1589541" y="6156086"/>
              <a:chExt cx="15108918" cy="501082"/>
            </a:xfrm>
          </p:grpSpPr>
          <p:sp>
            <p:nvSpPr>
              <p:cNvPr id="34" name="AutoShape 5">
                <a:extLst>
                  <a:ext uri="{FF2B5EF4-FFF2-40B4-BE49-F238E27FC236}">
                    <a16:creationId xmlns:a16="http://schemas.microsoft.com/office/drawing/2014/main" id="{0429ED63-1710-83E1-71A0-CF53AF0F0F8E}"/>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a:p>
            </p:txBody>
          </p:sp>
          <p:sp>
            <p:nvSpPr>
              <p:cNvPr id="46" name="TextBox 8">
                <a:extLst>
                  <a:ext uri="{FF2B5EF4-FFF2-40B4-BE49-F238E27FC236}">
                    <a16:creationId xmlns:a16="http://schemas.microsoft.com/office/drawing/2014/main" id="{1750B3F0-4FCE-19A3-155E-76FEBECF64AB}"/>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36" name="Group 13">
                <a:extLst>
                  <a:ext uri="{FF2B5EF4-FFF2-40B4-BE49-F238E27FC236}">
                    <a16:creationId xmlns:a16="http://schemas.microsoft.com/office/drawing/2014/main" id="{BDB37AA2-0EBA-B272-4148-F8B4769D18A7}"/>
                  </a:ext>
                </a:extLst>
              </p:cNvPr>
              <p:cNvGrpSpPr/>
              <p:nvPr/>
            </p:nvGrpSpPr>
            <p:grpSpPr>
              <a:xfrm>
                <a:off x="7030737" y="6156086"/>
                <a:ext cx="501082" cy="501082"/>
                <a:chOff x="0" y="0"/>
                <a:chExt cx="812800" cy="812800"/>
              </a:xfrm>
            </p:grpSpPr>
            <p:sp>
              <p:nvSpPr>
                <p:cNvPr id="43" name="Freeform 14">
                  <a:extLst>
                    <a:ext uri="{FF2B5EF4-FFF2-40B4-BE49-F238E27FC236}">
                      <a16:creationId xmlns:a16="http://schemas.microsoft.com/office/drawing/2014/main" id="{9322AC14-9079-6FC0-4F65-E751CBB3FE8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44" name="TextBox 15">
                  <a:extLst>
                    <a:ext uri="{FF2B5EF4-FFF2-40B4-BE49-F238E27FC236}">
                      <a16:creationId xmlns:a16="http://schemas.microsoft.com/office/drawing/2014/main" id="{00D1A420-681B-FAEF-EB86-CF9A4BC40436}"/>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37" name="Group 18">
                <a:extLst>
                  <a:ext uri="{FF2B5EF4-FFF2-40B4-BE49-F238E27FC236}">
                    <a16:creationId xmlns:a16="http://schemas.microsoft.com/office/drawing/2014/main" id="{B545620D-E94A-2FCF-022E-EA0AAB0F2CB1}"/>
                  </a:ext>
                </a:extLst>
              </p:cNvPr>
              <p:cNvGrpSpPr/>
              <p:nvPr/>
            </p:nvGrpSpPr>
            <p:grpSpPr>
              <a:xfrm>
                <a:off x="10521294" y="6156086"/>
                <a:ext cx="501082" cy="501082"/>
                <a:chOff x="0" y="0"/>
                <a:chExt cx="812800" cy="812800"/>
              </a:xfrm>
            </p:grpSpPr>
            <p:sp>
              <p:nvSpPr>
                <p:cNvPr id="41" name="Freeform 19">
                  <a:extLst>
                    <a:ext uri="{FF2B5EF4-FFF2-40B4-BE49-F238E27FC236}">
                      <a16:creationId xmlns:a16="http://schemas.microsoft.com/office/drawing/2014/main" id="{3FEEC9FF-F5F9-EFC5-9F87-9B37B235D35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42" name="TextBox 20">
                  <a:extLst>
                    <a:ext uri="{FF2B5EF4-FFF2-40B4-BE49-F238E27FC236}">
                      <a16:creationId xmlns:a16="http://schemas.microsoft.com/office/drawing/2014/main" id="{916B4105-6CBE-360B-248B-9F4806A43957}"/>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38" name="Group 23">
                <a:extLst>
                  <a:ext uri="{FF2B5EF4-FFF2-40B4-BE49-F238E27FC236}">
                    <a16:creationId xmlns:a16="http://schemas.microsoft.com/office/drawing/2014/main" id="{9892D219-FC75-DB74-0FAE-7EED7D1D4F1B}"/>
                  </a:ext>
                </a:extLst>
              </p:cNvPr>
              <p:cNvGrpSpPr/>
              <p:nvPr/>
            </p:nvGrpSpPr>
            <p:grpSpPr>
              <a:xfrm>
                <a:off x="14011851" y="6156086"/>
                <a:ext cx="501082" cy="501082"/>
                <a:chOff x="0" y="0"/>
                <a:chExt cx="812800" cy="812800"/>
              </a:xfrm>
            </p:grpSpPr>
            <p:sp>
              <p:nvSpPr>
                <p:cNvPr id="39" name="Freeform 24">
                  <a:extLst>
                    <a:ext uri="{FF2B5EF4-FFF2-40B4-BE49-F238E27FC236}">
                      <a16:creationId xmlns:a16="http://schemas.microsoft.com/office/drawing/2014/main" id="{EE6B4BB3-BB37-CB6E-05EB-F172F981D0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40" name="TextBox 25">
                  <a:extLst>
                    <a:ext uri="{FF2B5EF4-FFF2-40B4-BE49-F238E27FC236}">
                      <a16:creationId xmlns:a16="http://schemas.microsoft.com/office/drawing/2014/main" id="{9AAB7E1F-3B49-44F6-5D6B-92982CFD541E}"/>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22" name="Group 21">
              <a:extLst>
                <a:ext uri="{FF2B5EF4-FFF2-40B4-BE49-F238E27FC236}">
                  <a16:creationId xmlns:a16="http://schemas.microsoft.com/office/drawing/2014/main" id="{463E67FA-B65B-51E4-821C-1544D0D2F01C}"/>
                </a:ext>
              </a:extLst>
            </p:cNvPr>
            <p:cNvGrpSpPr/>
            <p:nvPr/>
          </p:nvGrpSpPr>
          <p:grpSpPr>
            <a:xfrm>
              <a:off x="2737123" y="9408524"/>
              <a:ext cx="1258093" cy="1201441"/>
              <a:chOff x="1529788" y="7709965"/>
              <a:chExt cx="1258093" cy="1201441"/>
            </a:xfrm>
          </p:grpSpPr>
          <p:sp>
            <p:nvSpPr>
              <p:cNvPr id="47" name="Teardrop 46">
                <a:extLst>
                  <a:ext uri="{FF2B5EF4-FFF2-40B4-BE49-F238E27FC236}">
                    <a16:creationId xmlns:a16="http://schemas.microsoft.com/office/drawing/2014/main" id="{9DE7E9C7-16C8-B3F5-2A2A-1A63A808EDF5}"/>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8" name="TextBox 47">
                <a:extLst>
                  <a:ext uri="{FF2B5EF4-FFF2-40B4-BE49-F238E27FC236}">
                    <a16:creationId xmlns:a16="http://schemas.microsoft.com/office/drawing/2014/main" id="{E30692BA-A98F-6617-1892-28060A8267FD}"/>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24" name="Group 23">
              <a:extLst>
                <a:ext uri="{FF2B5EF4-FFF2-40B4-BE49-F238E27FC236}">
                  <a16:creationId xmlns:a16="http://schemas.microsoft.com/office/drawing/2014/main" id="{BFB29761-FCC0-650D-056C-36C3C84F46D2}"/>
                </a:ext>
              </a:extLst>
            </p:cNvPr>
            <p:cNvGrpSpPr/>
            <p:nvPr/>
          </p:nvGrpSpPr>
          <p:grpSpPr>
            <a:xfrm>
              <a:off x="6217652" y="8231418"/>
              <a:ext cx="1258093" cy="1201441"/>
              <a:chOff x="1529788" y="6532859"/>
              <a:chExt cx="1258093" cy="1201441"/>
            </a:xfrm>
          </p:grpSpPr>
          <p:sp>
            <p:nvSpPr>
              <p:cNvPr id="32" name="Teardrop 31">
                <a:extLst>
                  <a:ext uri="{FF2B5EF4-FFF2-40B4-BE49-F238E27FC236}">
                    <a16:creationId xmlns:a16="http://schemas.microsoft.com/office/drawing/2014/main" id="{D8BCFBD8-8637-2C61-8260-551E89827942}"/>
                  </a:ext>
                </a:extLst>
              </p:cNvPr>
              <p:cNvSpPr/>
              <p:nvPr/>
            </p:nvSpPr>
            <p:spPr>
              <a:xfrm rot="8180344">
                <a:off x="1529788" y="6532859"/>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3" name="TextBox 32">
                <a:extLst>
                  <a:ext uri="{FF2B5EF4-FFF2-40B4-BE49-F238E27FC236}">
                    <a16:creationId xmlns:a16="http://schemas.microsoft.com/office/drawing/2014/main" id="{EB95BFA1-BE58-D2FD-BBBB-7312C5375847}"/>
                  </a:ext>
                </a:extLst>
              </p:cNvPr>
              <p:cNvSpPr txBox="1"/>
              <p:nvPr/>
            </p:nvSpPr>
            <p:spPr>
              <a:xfrm>
                <a:off x="1541101" y="6864083"/>
                <a:ext cx="1246780" cy="446181"/>
              </a:xfrm>
              <a:prstGeom prst="rect">
                <a:avLst/>
              </a:prstGeom>
              <a:noFill/>
            </p:spPr>
            <p:txBody>
              <a:bodyPr wrap="square" rtlCol="0">
                <a:spAutoFit/>
              </a:bodyPr>
              <a:lstStyle/>
              <a:p>
                <a:pPr algn="ctr"/>
                <a:r>
                  <a:rPr lang="en-US" sz="1333" spc="433" dirty="0">
                    <a:solidFill>
                      <a:srgbClr val="F5AB21"/>
                    </a:solidFill>
                    <a:latin typeface="DM Sans Bold"/>
                  </a:rPr>
                  <a:t>2020</a:t>
                </a:r>
                <a:endParaRPr lang="en-US" sz="1333" dirty="0">
                  <a:solidFill>
                    <a:srgbClr val="F5AB21"/>
                  </a:solidFill>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B31FC-8C22-8EA4-9D51-D3B858C9803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45E2DAF-B3D2-2EC1-8AEC-997EE78973C2}"/>
              </a:ext>
            </a:extLst>
          </p:cNvPr>
          <p:cNvSpPr/>
          <p:nvPr/>
        </p:nvSpPr>
        <p:spPr>
          <a:xfrm rot="257863">
            <a:off x="-380870" y="4100663"/>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graphicFrame>
        <p:nvGraphicFramePr>
          <p:cNvPr id="3" name="Table 2">
            <a:extLst>
              <a:ext uri="{FF2B5EF4-FFF2-40B4-BE49-F238E27FC236}">
                <a16:creationId xmlns:a16="http://schemas.microsoft.com/office/drawing/2014/main" id="{DFA07B9B-0854-EC7F-4B9D-DF078A24B3BB}"/>
              </a:ext>
            </a:extLst>
          </p:cNvPr>
          <p:cNvGraphicFramePr>
            <a:graphicFrameLocks noGrp="1"/>
          </p:cNvGraphicFramePr>
          <p:nvPr/>
        </p:nvGraphicFramePr>
        <p:xfrm>
          <a:off x="1473200" y="1143000"/>
          <a:ext cx="8686801" cy="4344051"/>
        </p:xfrm>
        <a:graphic>
          <a:graphicData uri="http://schemas.openxmlformats.org/drawingml/2006/table">
            <a:tbl>
              <a:tblPr/>
              <a:tblGrid>
                <a:gridCol w="2173153">
                  <a:extLst>
                    <a:ext uri="{9D8B030D-6E8A-4147-A177-3AD203B41FA5}">
                      <a16:colId xmlns:a16="http://schemas.microsoft.com/office/drawing/2014/main" val="982616712"/>
                    </a:ext>
                  </a:extLst>
                </a:gridCol>
                <a:gridCol w="2167342">
                  <a:extLst>
                    <a:ext uri="{9D8B030D-6E8A-4147-A177-3AD203B41FA5}">
                      <a16:colId xmlns:a16="http://schemas.microsoft.com/office/drawing/2014/main" val="951227417"/>
                    </a:ext>
                  </a:extLst>
                </a:gridCol>
                <a:gridCol w="2173153">
                  <a:extLst>
                    <a:ext uri="{9D8B030D-6E8A-4147-A177-3AD203B41FA5}">
                      <a16:colId xmlns:a16="http://schemas.microsoft.com/office/drawing/2014/main" val="2738764700"/>
                    </a:ext>
                  </a:extLst>
                </a:gridCol>
                <a:gridCol w="2173153">
                  <a:extLst>
                    <a:ext uri="{9D8B030D-6E8A-4147-A177-3AD203B41FA5}">
                      <a16:colId xmlns:a16="http://schemas.microsoft.com/office/drawing/2014/main" val="4000710107"/>
                    </a:ext>
                  </a:extLst>
                </a:gridCol>
              </a:tblGrid>
              <a:tr h="638959">
                <a:tc>
                  <a:txBody>
                    <a:bodyPr/>
                    <a:lstStyle/>
                    <a:p>
                      <a:br>
                        <a:rPr lang="en-CA" sz="2000" b="1" dirty="0">
                          <a:effectLst/>
                          <a:latin typeface="DM Sans" pitchFamily="2" charset="77"/>
                        </a:rPr>
                      </a:br>
                      <a:endParaRPr lang="en-CA" sz="2000" b="1" dirty="0">
                        <a:effectLst/>
                        <a:latin typeface="DM Sans" pitchFamily="2" charset="77"/>
                      </a:endParaRPr>
                    </a:p>
                  </a:txBody>
                  <a:tcPr marL="14679" marR="14679" marT="14679" marB="1467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b="1" dirty="0">
                          <a:solidFill>
                            <a:srgbClr val="000000"/>
                          </a:solidFill>
                          <a:effectLst/>
                          <a:latin typeface="DM Sans" pitchFamily="2" charset="77"/>
                        </a:rPr>
                        <a:t>Foundational</a:t>
                      </a:r>
                      <a:endParaRPr lang="en-CA" sz="2000" b="1" dirty="0">
                        <a:effectLst/>
                        <a:latin typeface="DM Sans" pitchFamily="2" charset="77"/>
                      </a:endParaRPr>
                    </a:p>
                  </a:txBody>
                  <a:tcPr marL="14679" marR="14679" marT="14679" marB="14679" anchor="ctr">
                    <a:lnL w="127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BCDA87"/>
                    </a:solidFill>
                  </a:tcPr>
                </a:tc>
                <a:tc>
                  <a:txBody>
                    <a:bodyPr/>
                    <a:lstStyle/>
                    <a:p>
                      <a:pPr algn="ctr"/>
                      <a:r>
                        <a:rPr lang="en-CA" sz="2000" b="1" dirty="0">
                          <a:solidFill>
                            <a:srgbClr val="000000"/>
                          </a:solidFill>
                          <a:effectLst/>
                          <a:latin typeface="DM Sans" pitchFamily="2" charset="77"/>
                        </a:rPr>
                        <a:t>Developmental</a:t>
                      </a:r>
                      <a:endParaRPr lang="en-CA" sz="2000" b="1"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5AB21"/>
                    </a:solidFill>
                  </a:tcPr>
                </a:tc>
                <a:tc>
                  <a:txBody>
                    <a:bodyPr/>
                    <a:lstStyle/>
                    <a:p>
                      <a:pPr algn="ctr"/>
                      <a:r>
                        <a:rPr lang="en-CA" sz="2000" b="1" dirty="0">
                          <a:solidFill>
                            <a:srgbClr val="000000"/>
                          </a:solidFill>
                          <a:effectLst/>
                          <a:latin typeface="DM Sans" pitchFamily="2" charset="77"/>
                        </a:rPr>
                        <a:t>Proficient</a:t>
                      </a:r>
                      <a:endParaRPr lang="en-CA" sz="2000" b="1"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5FD9E9"/>
                    </a:solidFill>
                  </a:tcPr>
                </a:tc>
                <a:extLst>
                  <a:ext uri="{0D108BD9-81ED-4DB2-BD59-A6C34878D82A}">
                    <a16:rowId xmlns:a16="http://schemas.microsoft.com/office/drawing/2014/main" val="2216502819"/>
                  </a:ext>
                </a:extLst>
              </a:tr>
              <a:tr h="703609">
                <a:tc>
                  <a:txBody>
                    <a:bodyPr/>
                    <a:lstStyle/>
                    <a:p>
                      <a:pPr algn="ctr"/>
                      <a:r>
                        <a:rPr lang="en-CA" sz="2000" b="1" dirty="0">
                          <a:solidFill>
                            <a:srgbClr val="000000"/>
                          </a:solidFill>
                          <a:effectLst/>
                          <a:latin typeface="DM Sans" pitchFamily="2" charset="77"/>
                        </a:rPr>
                        <a:t>Competency A</a:t>
                      </a:r>
                      <a:endParaRPr lang="en-CA" sz="2000" b="1"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 </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 </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 </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80427662"/>
                  </a:ext>
                </a:extLst>
              </a:tr>
              <a:tr h="703609">
                <a:tc>
                  <a:txBody>
                    <a:bodyPr/>
                    <a:lstStyle/>
                    <a:p>
                      <a:pPr algn="ctr"/>
                      <a:r>
                        <a:rPr lang="en-CA" sz="2000" b="1" dirty="0">
                          <a:solidFill>
                            <a:srgbClr val="000000"/>
                          </a:solidFill>
                          <a:effectLst/>
                          <a:latin typeface="DM Sans" pitchFamily="2" charset="77"/>
                        </a:rPr>
                        <a:t>Competency B</a:t>
                      </a:r>
                      <a:endParaRPr lang="en-CA" sz="2000" b="1"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 </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 </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702900" indent="-342900">
                        <a:spcAft>
                          <a:spcPts val="600"/>
                        </a:spcAft>
                        <a:buFont typeface="Arial" panose="020B0604020202020204" pitchFamily="34" charset="0"/>
                        <a:buChar char="•"/>
                      </a:pPr>
                      <a:r>
                        <a:rPr lang="en-CA" sz="1100">
                          <a:solidFill>
                            <a:srgbClr val="000000"/>
                          </a:solidFill>
                          <a:effectLst/>
                          <a:latin typeface="DM Sans" pitchFamily="2" charset="77"/>
                        </a:rPr>
                        <a:t>Learning Outcome </a:t>
                      </a:r>
                      <a:endParaRPr lang="en-CA" sz="1100">
                        <a:effectLst/>
                        <a:latin typeface="DM Sans" pitchFamily="2" charset="77"/>
                      </a:endParaRPr>
                    </a:p>
                    <a:p>
                      <a:pPr marL="702900" indent="-342900">
                        <a:spcAft>
                          <a:spcPts val="600"/>
                        </a:spcAft>
                        <a:buFont typeface="Arial" panose="020B0604020202020204" pitchFamily="34" charset="0"/>
                        <a:buChar char="•"/>
                      </a:pPr>
                      <a:r>
                        <a:rPr lang="en-CA" sz="1100">
                          <a:solidFill>
                            <a:srgbClr val="000000"/>
                          </a:solidFill>
                          <a:effectLst/>
                          <a:latin typeface="DM Sans" pitchFamily="2" charset="77"/>
                        </a:rPr>
                        <a:t>Learning Outcome</a:t>
                      </a:r>
                      <a:endParaRPr lang="en-CA" sz="110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80399700"/>
                  </a:ext>
                </a:extLst>
              </a:tr>
              <a:tr h="843017">
                <a:tc>
                  <a:txBody>
                    <a:bodyPr/>
                    <a:lstStyle/>
                    <a:p>
                      <a:pPr algn="ctr"/>
                      <a:r>
                        <a:rPr lang="en-CA" sz="2000" b="1" dirty="0">
                          <a:solidFill>
                            <a:srgbClr val="000000"/>
                          </a:solidFill>
                          <a:effectLst/>
                          <a:latin typeface="DM Sans" pitchFamily="2" charset="77"/>
                        </a:rPr>
                        <a:t>Competency C</a:t>
                      </a:r>
                      <a:endParaRPr lang="en-CA" sz="2000" b="1"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 </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 </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 </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92882242"/>
                  </a:ext>
                </a:extLst>
              </a:tr>
              <a:tr h="627719">
                <a:tc>
                  <a:txBody>
                    <a:bodyPr/>
                    <a:lstStyle/>
                    <a:p>
                      <a:pPr algn="ctr"/>
                      <a:r>
                        <a:rPr lang="en-CA" sz="2000" b="1" dirty="0">
                          <a:solidFill>
                            <a:srgbClr val="000000"/>
                          </a:solidFill>
                          <a:effectLst/>
                          <a:latin typeface="DM Sans" pitchFamily="2" charset="77"/>
                        </a:rPr>
                        <a:t>Competency D</a:t>
                      </a:r>
                      <a:endParaRPr lang="en-CA" sz="2000" b="1"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 </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 </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 </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68414181"/>
                  </a:ext>
                </a:extLst>
              </a:tr>
              <a:tr h="627719">
                <a:tc>
                  <a:txBody>
                    <a:bodyPr/>
                    <a:lstStyle/>
                    <a:p>
                      <a:pPr algn="ctr"/>
                      <a:r>
                        <a:rPr lang="en-CA" sz="2000" b="1" dirty="0">
                          <a:solidFill>
                            <a:srgbClr val="000000"/>
                          </a:solidFill>
                          <a:effectLst/>
                          <a:latin typeface="DM Sans" pitchFamily="2" charset="77"/>
                        </a:rPr>
                        <a:t>Competency E</a:t>
                      </a:r>
                      <a:endParaRPr lang="en-CA" sz="2000" b="1"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lumMod val="95000"/>
                      </a:schemeClr>
                    </a:solidFill>
                  </a:tcPr>
                </a:tc>
                <a:tc>
                  <a:txBody>
                    <a:bodyPr/>
                    <a:lstStyle/>
                    <a:p>
                      <a:pPr marL="702900" indent="-342900">
                        <a:spcAft>
                          <a:spcPts val="600"/>
                        </a:spcAft>
                        <a:buFont typeface="Arial" panose="020B0604020202020204" pitchFamily="34" charset="0"/>
                        <a:buChar char="•"/>
                      </a:pPr>
                      <a:r>
                        <a:rPr lang="en-CA" sz="1100">
                          <a:solidFill>
                            <a:srgbClr val="000000"/>
                          </a:solidFill>
                          <a:effectLst/>
                          <a:latin typeface="DM Sans" pitchFamily="2" charset="77"/>
                        </a:rPr>
                        <a:t>Learning Outcome </a:t>
                      </a:r>
                      <a:endParaRPr lang="en-CA" sz="1100">
                        <a:effectLst/>
                        <a:latin typeface="DM Sans" pitchFamily="2" charset="77"/>
                      </a:endParaRPr>
                    </a:p>
                    <a:p>
                      <a:pPr marL="702900" indent="-342900">
                        <a:spcAft>
                          <a:spcPts val="600"/>
                        </a:spcAft>
                        <a:buFont typeface="Arial" panose="020B0604020202020204" pitchFamily="34" charset="0"/>
                        <a:buChar char="•"/>
                      </a:pPr>
                      <a:r>
                        <a:rPr lang="en-CA" sz="1100">
                          <a:solidFill>
                            <a:srgbClr val="000000"/>
                          </a:solidFill>
                          <a:effectLst/>
                          <a:latin typeface="DM Sans" pitchFamily="2" charset="77"/>
                        </a:rPr>
                        <a:t>Learning Outcome</a:t>
                      </a:r>
                      <a:endParaRPr lang="en-CA" sz="1100">
                        <a:effectLst/>
                        <a:latin typeface="DM Sans" pitchFamily="2" charset="77"/>
                      </a:endParaRPr>
                    </a:p>
                    <a:p>
                      <a:pPr marL="702900" indent="-342900">
                        <a:spcAft>
                          <a:spcPts val="600"/>
                        </a:spcAft>
                        <a:buFont typeface="Arial" panose="020B0604020202020204" pitchFamily="34" charset="0"/>
                        <a:buChar char="•"/>
                      </a:pPr>
                      <a:r>
                        <a:rPr lang="en-CA" sz="1100">
                          <a:solidFill>
                            <a:srgbClr val="000000"/>
                          </a:solidFill>
                          <a:effectLst/>
                          <a:latin typeface="DM Sans" pitchFamily="2" charset="77"/>
                        </a:rPr>
                        <a:t>Learning Outcome</a:t>
                      </a:r>
                      <a:endParaRPr lang="en-CA" sz="110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 </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 </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p>
                      <a:pPr marL="702900" indent="-342900">
                        <a:spcAft>
                          <a:spcPts val="600"/>
                        </a:spcAft>
                        <a:buFont typeface="Arial" panose="020B0604020202020204" pitchFamily="34" charset="0"/>
                        <a:buChar char="•"/>
                      </a:pPr>
                      <a:r>
                        <a:rPr lang="en-CA" sz="1100" dirty="0">
                          <a:solidFill>
                            <a:srgbClr val="000000"/>
                          </a:solidFill>
                          <a:effectLst/>
                          <a:latin typeface="DM Sans" pitchFamily="2" charset="77"/>
                        </a:rPr>
                        <a:t>Learning Outcome</a:t>
                      </a:r>
                      <a:endParaRPr lang="en-CA" sz="1100" dirty="0">
                        <a:effectLst/>
                        <a:latin typeface="DM Sans" pitchFamily="2" charset="77"/>
                      </a:endParaRPr>
                    </a:p>
                  </a:txBody>
                  <a:tcPr marL="14679" marR="14679" marT="14679" marB="14679"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88136169"/>
                  </a:ext>
                </a:extLst>
              </a:tr>
            </a:tbl>
          </a:graphicData>
        </a:graphic>
      </p:graphicFrame>
      <p:sp>
        <p:nvSpPr>
          <p:cNvPr id="4" name="TextBox 17">
            <a:extLst>
              <a:ext uri="{FF2B5EF4-FFF2-40B4-BE49-F238E27FC236}">
                <a16:creationId xmlns:a16="http://schemas.microsoft.com/office/drawing/2014/main" id="{37C1A771-72DF-722C-0089-F455B25ECB40}"/>
              </a:ext>
            </a:extLst>
          </p:cNvPr>
          <p:cNvSpPr txBox="1"/>
          <p:nvPr/>
        </p:nvSpPr>
        <p:spPr>
          <a:xfrm>
            <a:off x="848180" y="165320"/>
            <a:ext cx="10785020" cy="882293"/>
          </a:xfrm>
          <a:prstGeom prst="rect">
            <a:avLst/>
          </a:prstGeom>
        </p:spPr>
        <p:txBody>
          <a:bodyPr wrap="square" lIns="0" tIns="0" rIns="0" bIns="0" rtlCol="0" anchor="t">
            <a:spAutoFit/>
          </a:bodyPr>
          <a:lstStyle/>
          <a:p>
            <a:pPr>
              <a:lnSpc>
                <a:spcPts val="7344"/>
              </a:lnSpc>
            </a:pPr>
            <a:r>
              <a:rPr lang="en-US" sz="5322" spc="521" dirty="0">
                <a:solidFill>
                  <a:srgbClr val="231F20"/>
                </a:solidFill>
                <a:latin typeface="Oswald Bold"/>
              </a:rPr>
              <a:t>IPE COMPETENCY FRAMEWORK</a:t>
            </a:r>
          </a:p>
        </p:txBody>
      </p:sp>
      <p:grpSp>
        <p:nvGrpSpPr>
          <p:cNvPr id="32" name="Group 31">
            <a:extLst>
              <a:ext uri="{FF2B5EF4-FFF2-40B4-BE49-F238E27FC236}">
                <a16:creationId xmlns:a16="http://schemas.microsoft.com/office/drawing/2014/main" id="{1E4F7AA3-6727-6B22-41A1-EF91DDC1315C}"/>
              </a:ext>
            </a:extLst>
          </p:cNvPr>
          <p:cNvGrpSpPr/>
          <p:nvPr/>
        </p:nvGrpSpPr>
        <p:grpSpPr>
          <a:xfrm>
            <a:off x="739466" y="5487612"/>
            <a:ext cx="10072612" cy="1585698"/>
            <a:chOff x="1109199" y="8231418"/>
            <a:chExt cx="15108918" cy="2378547"/>
          </a:xfrm>
        </p:grpSpPr>
        <p:grpSp>
          <p:nvGrpSpPr>
            <p:cNvPr id="33" name="Group 32">
              <a:extLst>
                <a:ext uri="{FF2B5EF4-FFF2-40B4-BE49-F238E27FC236}">
                  <a16:creationId xmlns:a16="http://schemas.microsoft.com/office/drawing/2014/main" id="{805B5A35-1819-ED4D-BD32-D27542DDC80D}"/>
                </a:ext>
              </a:extLst>
            </p:cNvPr>
            <p:cNvGrpSpPr/>
            <p:nvPr/>
          </p:nvGrpSpPr>
          <p:grpSpPr>
            <a:xfrm>
              <a:off x="1109199" y="9900218"/>
              <a:ext cx="15108918" cy="501082"/>
              <a:chOff x="1589541" y="6156086"/>
              <a:chExt cx="15108918" cy="501082"/>
            </a:xfrm>
          </p:grpSpPr>
          <p:sp>
            <p:nvSpPr>
              <p:cNvPr id="40" name="AutoShape 5">
                <a:extLst>
                  <a:ext uri="{FF2B5EF4-FFF2-40B4-BE49-F238E27FC236}">
                    <a16:creationId xmlns:a16="http://schemas.microsoft.com/office/drawing/2014/main" id="{5AD4626B-53E8-3405-6201-5C243DFF9E0B}"/>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a:p>
            </p:txBody>
          </p:sp>
          <p:sp>
            <p:nvSpPr>
              <p:cNvPr id="41" name="TextBox 8">
                <a:extLst>
                  <a:ext uri="{FF2B5EF4-FFF2-40B4-BE49-F238E27FC236}">
                    <a16:creationId xmlns:a16="http://schemas.microsoft.com/office/drawing/2014/main" id="{C2985BCD-C781-8926-ADF0-6D340CC4DC59}"/>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42" name="Group 13">
                <a:extLst>
                  <a:ext uri="{FF2B5EF4-FFF2-40B4-BE49-F238E27FC236}">
                    <a16:creationId xmlns:a16="http://schemas.microsoft.com/office/drawing/2014/main" id="{563B6151-11F0-846B-5B87-AB22E7CE986C}"/>
                  </a:ext>
                </a:extLst>
              </p:cNvPr>
              <p:cNvGrpSpPr/>
              <p:nvPr/>
            </p:nvGrpSpPr>
            <p:grpSpPr>
              <a:xfrm>
                <a:off x="7030737" y="6156086"/>
                <a:ext cx="501082" cy="501082"/>
                <a:chOff x="0" y="0"/>
                <a:chExt cx="812800" cy="812800"/>
              </a:xfrm>
            </p:grpSpPr>
            <p:sp>
              <p:nvSpPr>
                <p:cNvPr id="49" name="Freeform 14">
                  <a:extLst>
                    <a:ext uri="{FF2B5EF4-FFF2-40B4-BE49-F238E27FC236}">
                      <a16:creationId xmlns:a16="http://schemas.microsoft.com/office/drawing/2014/main" id="{336F8AF5-AA5E-F5C1-C688-C6EB5478DC4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50" name="TextBox 15">
                  <a:extLst>
                    <a:ext uri="{FF2B5EF4-FFF2-40B4-BE49-F238E27FC236}">
                      <a16:creationId xmlns:a16="http://schemas.microsoft.com/office/drawing/2014/main" id="{1DBB9797-C98C-F032-7FE5-81F5203C5969}"/>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43" name="Group 18">
                <a:extLst>
                  <a:ext uri="{FF2B5EF4-FFF2-40B4-BE49-F238E27FC236}">
                    <a16:creationId xmlns:a16="http://schemas.microsoft.com/office/drawing/2014/main" id="{EAEB0A02-A5B0-BCA5-8D52-9BF3B2352D2A}"/>
                  </a:ext>
                </a:extLst>
              </p:cNvPr>
              <p:cNvGrpSpPr/>
              <p:nvPr/>
            </p:nvGrpSpPr>
            <p:grpSpPr>
              <a:xfrm>
                <a:off x="10521294" y="6156086"/>
                <a:ext cx="501082" cy="501082"/>
                <a:chOff x="0" y="0"/>
                <a:chExt cx="812800" cy="812800"/>
              </a:xfrm>
            </p:grpSpPr>
            <p:sp>
              <p:nvSpPr>
                <p:cNvPr id="47" name="Freeform 19">
                  <a:extLst>
                    <a:ext uri="{FF2B5EF4-FFF2-40B4-BE49-F238E27FC236}">
                      <a16:creationId xmlns:a16="http://schemas.microsoft.com/office/drawing/2014/main" id="{26020819-585E-7FED-6CEA-4D6700EF8F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48" name="TextBox 20">
                  <a:extLst>
                    <a:ext uri="{FF2B5EF4-FFF2-40B4-BE49-F238E27FC236}">
                      <a16:creationId xmlns:a16="http://schemas.microsoft.com/office/drawing/2014/main" id="{88FA334F-94D1-B06E-B307-5CAE4FFD7CAE}"/>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44" name="Group 23">
                <a:extLst>
                  <a:ext uri="{FF2B5EF4-FFF2-40B4-BE49-F238E27FC236}">
                    <a16:creationId xmlns:a16="http://schemas.microsoft.com/office/drawing/2014/main" id="{67540EF5-0AB5-AA56-C592-232D7FA10E43}"/>
                  </a:ext>
                </a:extLst>
              </p:cNvPr>
              <p:cNvGrpSpPr/>
              <p:nvPr/>
            </p:nvGrpSpPr>
            <p:grpSpPr>
              <a:xfrm>
                <a:off x="14011851" y="6156086"/>
                <a:ext cx="501082" cy="501082"/>
                <a:chOff x="0" y="0"/>
                <a:chExt cx="812800" cy="812800"/>
              </a:xfrm>
            </p:grpSpPr>
            <p:sp>
              <p:nvSpPr>
                <p:cNvPr id="45" name="Freeform 24">
                  <a:extLst>
                    <a:ext uri="{FF2B5EF4-FFF2-40B4-BE49-F238E27FC236}">
                      <a16:creationId xmlns:a16="http://schemas.microsoft.com/office/drawing/2014/main" id="{BD39C837-E83A-4421-30FF-5964689924D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46" name="TextBox 25">
                  <a:extLst>
                    <a:ext uri="{FF2B5EF4-FFF2-40B4-BE49-F238E27FC236}">
                      <a16:creationId xmlns:a16="http://schemas.microsoft.com/office/drawing/2014/main" id="{C9BEE130-C412-0BA5-14EC-1445E07B167C}"/>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34" name="Group 33">
              <a:extLst>
                <a:ext uri="{FF2B5EF4-FFF2-40B4-BE49-F238E27FC236}">
                  <a16:creationId xmlns:a16="http://schemas.microsoft.com/office/drawing/2014/main" id="{68862133-91CF-29EE-D2E4-E1BF295FA197}"/>
                </a:ext>
              </a:extLst>
            </p:cNvPr>
            <p:cNvGrpSpPr/>
            <p:nvPr/>
          </p:nvGrpSpPr>
          <p:grpSpPr>
            <a:xfrm>
              <a:off x="2737123" y="9408524"/>
              <a:ext cx="1258093" cy="1201441"/>
              <a:chOff x="1529788" y="7709965"/>
              <a:chExt cx="1258093" cy="1201441"/>
            </a:xfrm>
          </p:grpSpPr>
          <p:sp>
            <p:nvSpPr>
              <p:cNvPr id="38" name="Teardrop 37">
                <a:extLst>
                  <a:ext uri="{FF2B5EF4-FFF2-40B4-BE49-F238E27FC236}">
                    <a16:creationId xmlns:a16="http://schemas.microsoft.com/office/drawing/2014/main" id="{9C585494-21F6-25B6-08EE-BA58A4DA2FBA}"/>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9" name="TextBox 38">
                <a:extLst>
                  <a:ext uri="{FF2B5EF4-FFF2-40B4-BE49-F238E27FC236}">
                    <a16:creationId xmlns:a16="http://schemas.microsoft.com/office/drawing/2014/main" id="{875D9D6C-1B34-48B1-5BBD-9846AEFCEB75}"/>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35" name="Group 34">
              <a:extLst>
                <a:ext uri="{FF2B5EF4-FFF2-40B4-BE49-F238E27FC236}">
                  <a16:creationId xmlns:a16="http://schemas.microsoft.com/office/drawing/2014/main" id="{1B30C618-545F-7D22-4677-72E16758E89B}"/>
                </a:ext>
              </a:extLst>
            </p:cNvPr>
            <p:cNvGrpSpPr/>
            <p:nvPr/>
          </p:nvGrpSpPr>
          <p:grpSpPr>
            <a:xfrm>
              <a:off x="6217652" y="8231418"/>
              <a:ext cx="1258093" cy="1201441"/>
              <a:chOff x="1529788" y="6532859"/>
              <a:chExt cx="1258093" cy="1201441"/>
            </a:xfrm>
          </p:grpSpPr>
          <p:sp>
            <p:nvSpPr>
              <p:cNvPr id="36" name="Teardrop 35">
                <a:extLst>
                  <a:ext uri="{FF2B5EF4-FFF2-40B4-BE49-F238E27FC236}">
                    <a16:creationId xmlns:a16="http://schemas.microsoft.com/office/drawing/2014/main" id="{7D50F8A3-0BB0-619B-968F-7B537FF3E878}"/>
                  </a:ext>
                </a:extLst>
              </p:cNvPr>
              <p:cNvSpPr/>
              <p:nvPr/>
            </p:nvSpPr>
            <p:spPr>
              <a:xfrm rot="8180344">
                <a:off x="1529788" y="6532859"/>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7" name="TextBox 36">
                <a:extLst>
                  <a:ext uri="{FF2B5EF4-FFF2-40B4-BE49-F238E27FC236}">
                    <a16:creationId xmlns:a16="http://schemas.microsoft.com/office/drawing/2014/main" id="{662BD52F-4544-C99A-B630-7374D26C5E43}"/>
                  </a:ext>
                </a:extLst>
              </p:cNvPr>
              <p:cNvSpPr txBox="1"/>
              <p:nvPr/>
            </p:nvSpPr>
            <p:spPr>
              <a:xfrm>
                <a:off x="1541101" y="6864083"/>
                <a:ext cx="1246780" cy="446181"/>
              </a:xfrm>
              <a:prstGeom prst="rect">
                <a:avLst/>
              </a:prstGeom>
              <a:noFill/>
            </p:spPr>
            <p:txBody>
              <a:bodyPr wrap="square" rtlCol="0">
                <a:spAutoFit/>
              </a:bodyPr>
              <a:lstStyle/>
              <a:p>
                <a:pPr algn="ctr"/>
                <a:r>
                  <a:rPr lang="en-US" sz="1333" spc="433" dirty="0">
                    <a:solidFill>
                      <a:srgbClr val="F5AB21"/>
                    </a:solidFill>
                    <a:latin typeface="DM Sans Bold"/>
                  </a:rPr>
                  <a:t>2020</a:t>
                </a:r>
                <a:endParaRPr lang="en-US" sz="1333" dirty="0">
                  <a:solidFill>
                    <a:srgbClr val="F5AB21"/>
                  </a:solidFill>
                </a:endParaRPr>
              </a:p>
            </p:txBody>
          </p:sp>
        </p:grpSp>
      </p:grpSp>
    </p:spTree>
    <p:extLst>
      <p:ext uri="{BB962C8B-B14F-4D97-AF65-F5344CB8AC3E}">
        <p14:creationId xmlns:p14="http://schemas.microsoft.com/office/powerpoint/2010/main" val="577003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4" name="Oval 13">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16" name="Rectangle 15">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69848" y="484632"/>
            <a:ext cx="10058400" cy="1609344"/>
          </a:xfrm>
        </p:spPr>
        <p:txBody>
          <a:bodyPr vert="horz" lIns="91440" tIns="45720" rIns="91440" bIns="45720" rtlCol="0" anchor="ctr">
            <a:normAutofit/>
          </a:bodyPr>
          <a:lstStyle/>
          <a:p>
            <a:r>
              <a:rPr lang="en-US" sz="5400">
                <a:blipFill>
                  <a:blip r:embed="rId7">
                    <a:extLst>
                      <a:ext uri="{28A0092B-C50C-407E-A947-70E740481C1C}">
                        <a14:useLocalDpi xmlns:a14="http://schemas.microsoft.com/office/drawing/2010/main" val="0"/>
                      </a:ext>
                    </a:extLst>
                  </a:blip>
                  <a:tile tx="6350" ty="-127000" sx="65000" sy="64000" flip="none" algn="tl"/>
                </a:blipFill>
                <a:latin typeface="+mj-lt"/>
                <a:cs typeface="+mj-cs"/>
              </a:rPr>
              <a:t>Learning Objectives</a:t>
            </a:r>
          </a:p>
        </p:txBody>
      </p:sp>
      <p:pic>
        <p:nvPicPr>
          <p:cNvPr id="7" name="Picture 6" descr="Person pointing on a map">
            <a:extLst>
              <a:ext uri="{FF2B5EF4-FFF2-40B4-BE49-F238E27FC236}">
                <a16:creationId xmlns:a16="http://schemas.microsoft.com/office/drawing/2014/main" id="{EB785352-BC1F-8309-6F04-FDDA34C58809}"/>
              </a:ext>
            </a:extLst>
          </p:cNvPr>
          <p:cNvPicPr>
            <a:picLocks noChangeAspect="1"/>
          </p:cNvPicPr>
          <p:nvPr/>
        </p:nvPicPr>
        <p:blipFill rotWithShape="1">
          <a:blip r:embed="rId8"/>
          <a:srcRect l="553" r="12512" b="3"/>
          <a:stretch/>
        </p:blipFill>
        <p:spPr>
          <a:xfrm>
            <a:off x="1007196" y="2265037"/>
            <a:ext cx="5088800" cy="3907158"/>
          </a:xfrm>
          <a:prstGeom prst="rect">
            <a:avLst/>
          </a:prstGeom>
        </p:spPr>
      </p:pic>
      <p:sp>
        <p:nvSpPr>
          <p:cNvPr id="5" name="Content Placeholder 4"/>
          <p:cNvSpPr>
            <a:spLocks noGrp="1"/>
          </p:cNvSpPr>
          <p:nvPr>
            <p:ph idx="1"/>
          </p:nvPr>
        </p:nvSpPr>
        <p:spPr>
          <a:xfrm>
            <a:off x="6496216" y="2320412"/>
            <a:ext cx="4632031" cy="3851787"/>
          </a:xfrm>
        </p:spPr>
        <p:txBody>
          <a:bodyPr vert="horz" lIns="91440" tIns="45720" rIns="91440" bIns="45720" rtlCol="0" anchor="ctr">
            <a:normAutofit/>
          </a:bodyPr>
          <a:lstStyle/>
          <a:p>
            <a:pPr marL="0" indent="0">
              <a:lnSpc>
                <a:spcPct val="90000"/>
              </a:lnSpc>
              <a:buNone/>
            </a:pPr>
            <a:r>
              <a:rPr lang="en-US" sz="2400" dirty="0">
                <a:solidFill>
                  <a:schemeClr val="tx1"/>
                </a:solidFill>
                <a:latin typeface="+mn-lt"/>
                <a:cs typeface="+mn-cs"/>
              </a:rPr>
              <a:t>By the end of this session, participants will be able to:</a:t>
            </a:r>
          </a:p>
          <a:p>
            <a:pPr marL="342900" indent="-182880">
              <a:lnSpc>
                <a:spcPct val="90000"/>
              </a:lnSpc>
              <a:buFont typeface="Wingdings" pitchFamily="2" charset="2"/>
              <a:buChar char="§"/>
            </a:pPr>
            <a:r>
              <a:rPr lang="en-US" sz="2400" dirty="0">
                <a:solidFill>
                  <a:schemeClr val="tx1"/>
                </a:solidFill>
                <a:latin typeface="+mn-lt"/>
                <a:cs typeface="+mn-cs"/>
              </a:rPr>
              <a:t>Explore the benefits of engaging in IPE curriculum mapping; </a:t>
            </a:r>
          </a:p>
          <a:p>
            <a:pPr marL="342900" indent="-182880">
              <a:lnSpc>
                <a:spcPct val="90000"/>
              </a:lnSpc>
              <a:buFont typeface="Wingdings" pitchFamily="2" charset="2"/>
              <a:buChar char="§"/>
            </a:pPr>
            <a:r>
              <a:rPr lang="en-US" sz="2400" dirty="0">
                <a:solidFill>
                  <a:schemeClr val="tx1"/>
                </a:solidFill>
                <a:latin typeface="+mn-lt"/>
                <a:cs typeface="+mn-cs"/>
              </a:rPr>
              <a:t>Discuss methods for IPE curriculum mapping;</a:t>
            </a:r>
          </a:p>
          <a:p>
            <a:pPr marL="342900" indent="-182880">
              <a:lnSpc>
                <a:spcPct val="90000"/>
              </a:lnSpc>
              <a:buFont typeface="Wingdings" pitchFamily="2" charset="2"/>
              <a:buChar char="§"/>
            </a:pPr>
            <a:r>
              <a:rPr lang="en-US" sz="2400" dirty="0">
                <a:solidFill>
                  <a:schemeClr val="tx1"/>
                </a:solidFill>
                <a:latin typeface="+mn-lt"/>
                <a:cs typeface="+mn-cs"/>
              </a:rPr>
              <a:t>Reflect on the application of IPE curriculum mapping to their own context.</a:t>
            </a:r>
          </a:p>
        </p:txBody>
      </p:sp>
      <p:sp>
        <p:nvSpPr>
          <p:cNvPr id="24" name="Oval 23">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23995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AE54-462A-3C1F-E894-70F655F3276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E1AB60B-895E-591C-D758-533244DF9312}"/>
              </a:ext>
            </a:extLst>
          </p:cNvPr>
          <p:cNvSpPr/>
          <p:nvPr/>
        </p:nvSpPr>
        <p:spPr>
          <a:xfrm rot="257863">
            <a:off x="-365787" y="4161491"/>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TextBox 17">
            <a:extLst>
              <a:ext uri="{FF2B5EF4-FFF2-40B4-BE49-F238E27FC236}">
                <a16:creationId xmlns:a16="http://schemas.microsoft.com/office/drawing/2014/main" id="{F45F9A90-047B-20B2-69F3-8ED052BB2BC8}"/>
              </a:ext>
            </a:extLst>
          </p:cNvPr>
          <p:cNvSpPr txBox="1"/>
          <p:nvPr/>
        </p:nvSpPr>
        <p:spPr>
          <a:xfrm>
            <a:off x="848180" y="165320"/>
            <a:ext cx="10785020" cy="1818447"/>
          </a:xfrm>
          <a:prstGeom prst="rect">
            <a:avLst/>
          </a:prstGeom>
        </p:spPr>
        <p:txBody>
          <a:bodyPr wrap="square" lIns="0" tIns="0" rIns="0" bIns="0" rtlCol="0" anchor="t">
            <a:spAutoFit/>
          </a:bodyPr>
          <a:lstStyle/>
          <a:p>
            <a:pPr>
              <a:lnSpc>
                <a:spcPts val="7344"/>
              </a:lnSpc>
            </a:pPr>
            <a:r>
              <a:rPr lang="en-US" sz="5322" spc="521" dirty="0">
                <a:solidFill>
                  <a:srgbClr val="231F20"/>
                </a:solidFill>
                <a:latin typeface="Oswald Bold"/>
              </a:rPr>
              <a:t>IDEAL FUTURE MAPPING </a:t>
            </a:r>
          </a:p>
          <a:p>
            <a:pPr>
              <a:lnSpc>
                <a:spcPts val="7344"/>
              </a:lnSpc>
            </a:pPr>
            <a:endParaRPr lang="en-US" sz="5322" spc="521" dirty="0">
              <a:solidFill>
                <a:srgbClr val="231F20"/>
              </a:solidFill>
              <a:latin typeface="Oswald Bold"/>
            </a:endParaRPr>
          </a:p>
        </p:txBody>
      </p:sp>
      <p:pic>
        <p:nvPicPr>
          <p:cNvPr id="6" name="Picture 5" descr="A white sheet of paper with black text&#10;&#10;Description automatically generated">
            <a:extLst>
              <a:ext uri="{FF2B5EF4-FFF2-40B4-BE49-F238E27FC236}">
                <a16:creationId xmlns:a16="http://schemas.microsoft.com/office/drawing/2014/main" id="{83FD8C6E-89D4-D310-9E8D-39D9235D75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200" y="1244600"/>
            <a:ext cx="6756400" cy="4947941"/>
          </a:xfrm>
          <a:prstGeom prst="rect">
            <a:avLst/>
          </a:prstGeom>
          <a:ln w="254000">
            <a:solidFill>
              <a:schemeClr val="bg1">
                <a:lumMod val="85000"/>
              </a:schemeClr>
            </a:solidFill>
          </a:ln>
        </p:spPr>
      </p:pic>
      <p:grpSp>
        <p:nvGrpSpPr>
          <p:cNvPr id="54" name="Group 53">
            <a:extLst>
              <a:ext uri="{FF2B5EF4-FFF2-40B4-BE49-F238E27FC236}">
                <a16:creationId xmlns:a16="http://schemas.microsoft.com/office/drawing/2014/main" id="{B160D056-CD6D-9E24-EA4B-AD428CD02FA4}"/>
              </a:ext>
            </a:extLst>
          </p:cNvPr>
          <p:cNvGrpSpPr/>
          <p:nvPr/>
        </p:nvGrpSpPr>
        <p:grpSpPr>
          <a:xfrm>
            <a:off x="739466" y="5616918"/>
            <a:ext cx="10072612" cy="1456392"/>
            <a:chOff x="1109199" y="8425377"/>
            <a:chExt cx="15108918" cy="2184588"/>
          </a:xfrm>
        </p:grpSpPr>
        <p:grpSp>
          <p:nvGrpSpPr>
            <p:cNvPr id="32" name="Group 31">
              <a:extLst>
                <a:ext uri="{FF2B5EF4-FFF2-40B4-BE49-F238E27FC236}">
                  <a16:creationId xmlns:a16="http://schemas.microsoft.com/office/drawing/2014/main" id="{249AA564-3CF8-2471-ADBB-440A232A3C9F}"/>
                </a:ext>
              </a:extLst>
            </p:cNvPr>
            <p:cNvGrpSpPr/>
            <p:nvPr/>
          </p:nvGrpSpPr>
          <p:grpSpPr>
            <a:xfrm>
              <a:off x="1109199" y="8425377"/>
              <a:ext cx="15108918" cy="2184588"/>
              <a:chOff x="1109199" y="8425377"/>
              <a:chExt cx="15108918" cy="2184588"/>
            </a:xfrm>
          </p:grpSpPr>
          <p:grpSp>
            <p:nvGrpSpPr>
              <p:cNvPr id="33" name="Group 32">
                <a:extLst>
                  <a:ext uri="{FF2B5EF4-FFF2-40B4-BE49-F238E27FC236}">
                    <a16:creationId xmlns:a16="http://schemas.microsoft.com/office/drawing/2014/main" id="{1AA9B9F3-82D0-BF42-0DC3-BFF2DAB993E4}"/>
                  </a:ext>
                </a:extLst>
              </p:cNvPr>
              <p:cNvGrpSpPr/>
              <p:nvPr/>
            </p:nvGrpSpPr>
            <p:grpSpPr>
              <a:xfrm>
                <a:off x="1109199" y="9900218"/>
                <a:ext cx="15108918" cy="501082"/>
                <a:chOff x="1589541" y="6156086"/>
                <a:chExt cx="15108918" cy="501082"/>
              </a:xfrm>
            </p:grpSpPr>
            <p:sp>
              <p:nvSpPr>
                <p:cNvPr id="40" name="AutoShape 5">
                  <a:extLst>
                    <a:ext uri="{FF2B5EF4-FFF2-40B4-BE49-F238E27FC236}">
                      <a16:creationId xmlns:a16="http://schemas.microsoft.com/office/drawing/2014/main" id="{6853808B-1AE6-5956-D90C-9E28F616023A}"/>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dirty="0"/>
                </a:p>
              </p:txBody>
            </p:sp>
            <p:sp>
              <p:nvSpPr>
                <p:cNvPr id="41" name="TextBox 8">
                  <a:extLst>
                    <a:ext uri="{FF2B5EF4-FFF2-40B4-BE49-F238E27FC236}">
                      <a16:creationId xmlns:a16="http://schemas.microsoft.com/office/drawing/2014/main" id="{66473920-7960-C3DB-074A-730CD64122C7}"/>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42" name="Group 13">
                  <a:extLst>
                    <a:ext uri="{FF2B5EF4-FFF2-40B4-BE49-F238E27FC236}">
                      <a16:creationId xmlns:a16="http://schemas.microsoft.com/office/drawing/2014/main" id="{5725B86A-7875-432B-615C-330F10CA6707}"/>
                    </a:ext>
                  </a:extLst>
                </p:cNvPr>
                <p:cNvGrpSpPr/>
                <p:nvPr/>
              </p:nvGrpSpPr>
              <p:grpSpPr>
                <a:xfrm>
                  <a:off x="7030737" y="6156086"/>
                  <a:ext cx="501082" cy="501082"/>
                  <a:chOff x="0" y="0"/>
                  <a:chExt cx="812800" cy="812800"/>
                </a:xfrm>
              </p:grpSpPr>
              <p:sp>
                <p:nvSpPr>
                  <p:cNvPr id="49" name="Freeform 14">
                    <a:extLst>
                      <a:ext uri="{FF2B5EF4-FFF2-40B4-BE49-F238E27FC236}">
                        <a16:creationId xmlns:a16="http://schemas.microsoft.com/office/drawing/2014/main" id="{F5A12B69-B957-4CE9-9127-6E1EDE4B0C1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50" name="TextBox 15">
                    <a:extLst>
                      <a:ext uri="{FF2B5EF4-FFF2-40B4-BE49-F238E27FC236}">
                        <a16:creationId xmlns:a16="http://schemas.microsoft.com/office/drawing/2014/main" id="{A45DC950-FC5B-D502-907E-18EA3A5884E7}"/>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43" name="Group 18">
                  <a:extLst>
                    <a:ext uri="{FF2B5EF4-FFF2-40B4-BE49-F238E27FC236}">
                      <a16:creationId xmlns:a16="http://schemas.microsoft.com/office/drawing/2014/main" id="{D13480B2-06D1-5515-ED44-C97DDCDFEBF6}"/>
                    </a:ext>
                  </a:extLst>
                </p:cNvPr>
                <p:cNvGrpSpPr/>
                <p:nvPr/>
              </p:nvGrpSpPr>
              <p:grpSpPr>
                <a:xfrm>
                  <a:off x="10521294" y="6156086"/>
                  <a:ext cx="501082" cy="501082"/>
                  <a:chOff x="0" y="0"/>
                  <a:chExt cx="812800" cy="812800"/>
                </a:xfrm>
              </p:grpSpPr>
              <p:sp>
                <p:nvSpPr>
                  <p:cNvPr id="47" name="Freeform 19">
                    <a:extLst>
                      <a:ext uri="{FF2B5EF4-FFF2-40B4-BE49-F238E27FC236}">
                        <a16:creationId xmlns:a16="http://schemas.microsoft.com/office/drawing/2014/main" id="{8ECDE79E-DDBD-C9E6-A608-9C7763F8B69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48" name="TextBox 20">
                    <a:extLst>
                      <a:ext uri="{FF2B5EF4-FFF2-40B4-BE49-F238E27FC236}">
                        <a16:creationId xmlns:a16="http://schemas.microsoft.com/office/drawing/2014/main" id="{2065305E-5FAD-68FE-FA51-C0E2845E0632}"/>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44" name="Group 23">
                  <a:extLst>
                    <a:ext uri="{FF2B5EF4-FFF2-40B4-BE49-F238E27FC236}">
                      <a16:creationId xmlns:a16="http://schemas.microsoft.com/office/drawing/2014/main" id="{F300E02D-6544-F551-06DB-F41CF084FD71}"/>
                    </a:ext>
                  </a:extLst>
                </p:cNvPr>
                <p:cNvGrpSpPr/>
                <p:nvPr/>
              </p:nvGrpSpPr>
              <p:grpSpPr>
                <a:xfrm>
                  <a:off x="14011851" y="6156086"/>
                  <a:ext cx="501082" cy="501082"/>
                  <a:chOff x="0" y="0"/>
                  <a:chExt cx="812800" cy="812800"/>
                </a:xfrm>
              </p:grpSpPr>
              <p:sp>
                <p:nvSpPr>
                  <p:cNvPr id="45" name="Freeform 24">
                    <a:extLst>
                      <a:ext uri="{FF2B5EF4-FFF2-40B4-BE49-F238E27FC236}">
                        <a16:creationId xmlns:a16="http://schemas.microsoft.com/office/drawing/2014/main" id="{C1FDF15A-4247-49BF-8336-DA9A506A0E9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46" name="TextBox 25">
                    <a:extLst>
                      <a:ext uri="{FF2B5EF4-FFF2-40B4-BE49-F238E27FC236}">
                        <a16:creationId xmlns:a16="http://schemas.microsoft.com/office/drawing/2014/main" id="{61535058-4977-5895-ED1C-9F369561D482}"/>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34" name="Group 33">
                <a:extLst>
                  <a:ext uri="{FF2B5EF4-FFF2-40B4-BE49-F238E27FC236}">
                    <a16:creationId xmlns:a16="http://schemas.microsoft.com/office/drawing/2014/main" id="{B391FABC-1C93-659D-07A2-FDBB3D66556A}"/>
                  </a:ext>
                </a:extLst>
              </p:cNvPr>
              <p:cNvGrpSpPr/>
              <p:nvPr/>
            </p:nvGrpSpPr>
            <p:grpSpPr>
              <a:xfrm>
                <a:off x="2737123" y="9408524"/>
                <a:ext cx="1258093" cy="1201441"/>
                <a:chOff x="1529788" y="7709965"/>
                <a:chExt cx="1258093" cy="1201441"/>
              </a:xfrm>
            </p:grpSpPr>
            <p:sp>
              <p:nvSpPr>
                <p:cNvPr id="38" name="Teardrop 37">
                  <a:extLst>
                    <a:ext uri="{FF2B5EF4-FFF2-40B4-BE49-F238E27FC236}">
                      <a16:creationId xmlns:a16="http://schemas.microsoft.com/office/drawing/2014/main" id="{2411683F-0940-26C2-5396-82A72CB412AF}"/>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9" name="TextBox 38">
                  <a:extLst>
                    <a:ext uri="{FF2B5EF4-FFF2-40B4-BE49-F238E27FC236}">
                      <a16:creationId xmlns:a16="http://schemas.microsoft.com/office/drawing/2014/main" id="{6AD56A01-A17F-EF19-FDEB-C440E962D434}"/>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35" name="Group 34">
                <a:extLst>
                  <a:ext uri="{FF2B5EF4-FFF2-40B4-BE49-F238E27FC236}">
                    <a16:creationId xmlns:a16="http://schemas.microsoft.com/office/drawing/2014/main" id="{69AEA7D0-1CD6-4E2D-03FD-61ED943AB409}"/>
                  </a:ext>
                </a:extLst>
              </p:cNvPr>
              <p:cNvGrpSpPr/>
              <p:nvPr/>
            </p:nvGrpSpPr>
            <p:grpSpPr>
              <a:xfrm>
                <a:off x="9649820" y="8425377"/>
                <a:ext cx="1246780" cy="1201441"/>
                <a:chOff x="4961956" y="6726818"/>
                <a:chExt cx="1246780" cy="1201441"/>
              </a:xfrm>
            </p:grpSpPr>
            <p:sp>
              <p:nvSpPr>
                <p:cNvPr id="36" name="Teardrop 35">
                  <a:extLst>
                    <a:ext uri="{FF2B5EF4-FFF2-40B4-BE49-F238E27FC236}">
                      <a16:creationId xmlns:a16="http://schemas.microsoft.com/office/drawing/2014/main" id="{84C3495A-8A44-ED9E-A0ED-2BA6B1AF3F36}"/>
                    </a:ext>
                  </a:extLst>
                </p:cNvPr>
                <p:cNvSpPr/>
                <p:nvPr/>
              </p:nvSpPr>
              <p:spPr>
                <a:xfrm rot="8180344">
                  <a:off x="4999104" y="6726818"/>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7" name="TextBox 36">
                  <a:extLst>
                    <a:ext uri="{FF2B5EF4-FFF2-40B4-BE49-F238E27FC236}">
                      <a16:creationId xmlns:a16="http://schemas.microsoft.com/office/drawing/2014/main" id="{9C3A64F0-0197-FBE6-D175-9CCAFF4F2EEB}"/>
                    </a:ext>
                  </a:extLst>
                </p:cNvPr>
                <p:cNvSpPr txBox="1"/>
                <p:nvPr/>
              </p:nvSpPr>
              <p:spPr>
                <a:xfrm>
                  <a:off x="4961956" y="7058042"/>
                  <a:ext cx="1246780" cy="446181"/>
                </a:xfrm>
                <a:prstGeom prst="rect">
                  <a:avLst/>
                </a:prstGeom>
                <a:noFill/>
              </p:spPr>
              <p:txBody>
                <a:bodyPr wrap="square" rtlCol="0">
                  <a:spAutoFit/>
                </a:bodyPr>
                <a:lstStyle/>
                <a:p>
                  <a:pPr algn="ctr"/>
                  <a:r>
                    <a:rPr lang="en-US" sz="1333" spc="433" dirty="0">
                      <a:solidFill>
                        <a:srgbClr val="5FD9E9"/>
                      </a:solidFill>
                      <a:latin typeface="DM Sans Bold"/>
                    </a:rPr>
                    <a:t>2021</a:t>
                  </a:r>
                  <a:endParaRPr lang="en-US" sz="1333" dirty="0">
                    <a:solidFill>
                      <a:srgbClr val="5FD9E9"/>
                    </a:solidFill>
                  </a:endParaRPr>
                </a:p>
              </p:txBody>
            </p:sp>
          </p:grpSp>
        </p:grpSp>
        <p:sp>
          <p:nvSpPr>
            <p:cNvPr id="52" name="Teardrop 51">
              <a:extLst>
                <a:ext uri="{FF2B5EF4-FFF2-40B4-BE49-F238E27FC236}">
                  <a16:creationId xmlns:a16="http://schemas.microsoft.com/office/drawing/2014/main" id="{C74BE5AA-136B-0466-30FD-8D8AE175A334}"/>
                </a:ext>
              </a:extLst>
            </p:cNvPr>
            <p:cNvSpPr/>
            <p:nvPr/>
          </p:nvSpPr>
          <p:spPr>
            <a:xfrm rot="8180344">
              <a:off x="6181146" y="937844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3" name="TextBox 52">
              <a:extLst>
                <a:ext uri="{FF2B5EF4-FFF2-40B4-BE49-F238E27FC236}">
                  <a16:creationId xmlns:a16="http://schemas.microsoft.com/office/drawing/2014/main" id="{3F4025BB-3CA8-ADBC-6773-D346CDEC7A6F}"/>
                </a:ext>
              </a:extLst>
            </p:cNvPr>
            <p:cNvSpPr txBox="1"/>
            <p:nvPr/>
          </p:nvSpPr>
          <p:spPr>
            <a:xfrm>
              <a:off x="6192459" y="9709670"/>
              <a:ext cx="1246781" cy="446181"/>
            </a:xfrm>
            <a:prstGeom prst="rect">
              <a:avLst/>
            </a:prstGeom>
            <a:noFill/>
          </p:spPr>
          <p:txBody>
            <a:bodyPr wrap="square" rtlCol="0">
              <a:spAutoFit/>
            </a:bodyPr>
            <a:lstStyle/>
            <a:p>
              <a:pPr algn="ctr"/>
              <a:r>
                <a:rPr lang="en-US" sz="1333" spc="433" dirty="0">
                  <a:solidFill>
                    <a:schemeClr val="bg1"/>
                  </a:solidFill>
                  <a:latin typeface="DM Sans Bold"/>
                </a:rPr>
                <a:t>2020</a:t>
              </a:r>
              <a:endParaRPr lang="en-US" sz="1333" dirty="0">
                <a:solidFill>
                  <a:schemeClr val="bg1"/>
                </a:solidFill>
              </a:endParaRPr>
            </a:p>
          </p:txBody>
        </p:sp>
      </p:grpSp>
      <p:sp>
        <p:nvSpPr>
          <p:cNvPr id="3" name="TextBox 2">
            <a:extLst>
              <a:ext uri="{FF2B5EF4-FFF2-40B4-BE49-F238E27FC236}">
                <a16:creationId xmlns:a16="http://schemas.microsoft.com/office/drawing/2014/main" id="{DD35238E-7036-1C20-DDCB-BAAC4589EB99}"/>
              </a:ext>
            </a:extLst>
          </p:cNvPr>
          <p:cNvSpPr txBox="1"/>
          <p:nvPr/>
        </p:nvSpPr>
        <p:spPr>
          <a:xfrm>
            <a:off x="2685067" y="1905000"/>
            <a:ext cx="1886933" cy="338554"/>
          </a:xfrm>
          <a:prstGeom prst="rect">
            <a:avLst/>
          </a:prstGeom>
          <a:solidFill>
            <a:srgbClr val="BCDA87"/>
          </a:solidFill>
        </p:spPr>
        <p:txBody>
          <a:bodyPr wrap="square" rtlCol="0">
            <a:spAutoFit/>
          </a:bodyPr>
          <a:lstStyle/>
          <a:p>
            <a:pPr algn="ctr"/>
            <a:r>
              <a:rPr lang="en-US" sz="1600" b="1" dirty="0">
                <a:latin typeface="DM Sans" pitchFamily="2" charset="77"/>
              </a:rPr>
              <a:t>Foundational</a:t>
            </a:r>
          </a:p>
        </p:txBody>
      </p:sp>
      <p:sp>
        <p:nvSpPr>
          <p:cNvPr id="5" name="TextBox 4">
            <a:extLst>
              <a:ext uri="{FF2B5EF4-FFF2-40B4-BE49-F238E27FC236}">
                <a16:creationId xmlns:a16="http://schemas.microsoft.com/office/drawing/2014/main" id="{0F05E706-0792-4129-8AE4-291D9A6FF3BD}"/>
              </a:ext>
            </a:extLst>
          </p:cNvPr>
          <p:cNvSpPr txBox="1"/>
          <p:nvPr/>
        </p:nvSpPr>
        <p:spPr>
          <a:xfrm>
            <a:off x="4807035" y="1924301"/>
            <a:ext cx="1886933" cy="338554"/>
          </a:xfrm>
          <a:prstGeom prst="rect">
            <a:avLst/>
          </a:prstGeom>
          <a:solidFill>
            <a:srgbClr val="F5AB21"/>
          </a:solidFill>
        </p:spPr>
        <p:txBody>
          <a:bodyPr wrap="square" rtlCol="0">
            <a:spAutoFit/>
          </a:bodyPr>
          <a:lstStyle/>
          <a:p>
            <a:pPr algn="ctr"/>
            <a:r>
              <a:rPr lang="en-US" sz="1600" b="1" dirty="0">
                <a:latin typeface="DM Sans" pitchFamily="2" charset="77"/>
              </a:rPr>
              <a:t>Developmental</a:t>
            </a:r>
          </a:p>
        </p:txBody>
      </p:sp>
      <p:sp>
        <p:nvSpPr>
          <p:cNvPr id="7" name="TextBox 6">
            <a:extLst>
              <a:ext uri="{FF2B5EF4-FFF2-40B4-BE49-F238E27FC236}">
                <a16:creationId xmlns:a16="http://schemas.microsoft.com/office/drawing/2014/main" id="{79F6E632-B1D6-3F65-0A92-5B90E47611B7}"/>
              </a:ext>
            </a:extLst>
          </p:cNvPr>
          <p:cNvSpPr txBox="1"/>
          <p:nvPr/>
        </p:nvSpPr>
        <p:spPr>
          <a:xfrm>
            <a:off x="6944410" y="1905153"/>
            <a:ext cx="1886933" cy="338554"/>
          </a:xfrm>
          <a:prstGeom prst="rect">
            <a:avLst/>
          </a:prstGeom>
          <a:solidFill>
            <a:srgbClr val="5FD9E9"/>
          </a:solidFill>
        </p:spPr>
        <p:txBody>
          <a:bodyPr wrap="square" rtlCol="0">
            <a:spAutoFit/>
          </a:bodyPr>
          <a:lstStyle/>
          <a:p>
            <a:pPr algn="ctr"/>
            <a:r>
              <a:rPr lang="en-US" sz="1600" b="1" dirty="0">
                <a:latin typeface="DM Sans" pitchFamily="2" charset="77"/>
              </a:rPr>
              <a:t>Proficient</a:t>
            </a:r>
          </a:p>
        </p:txBody>
      </p:sp>
      <p:sp>
        <p:nvSpPr>
          <p:cNvPr id="9" name="Rectangle 8">
            <a:extLst>
              <a:ext uri="{FF2B5EF4-FFF2-40B4-BE49-F238E27FC236}">
                <a16:creationId xmlns:a16="http://schemas.microsoft.com/office/drawing/2014/main" id="{EA46FF5F-516D-E9E3-751D-F70E4E4BC91C}"/>
              </a:ext>
            </a:extLst>
          </p:cNvPr>
          <p:cNvSpPr/>
          <p:nvPr/>
        </p:nvSpPr>
        <p:spPr>
          <a:xfrm>
            <a:off x="406400" y="2271394"/>
            <a:ext cx="1767914" cy="392114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Box 7">
            <a:extLst>
              <a:ext uri="{FF2B5EF4-FFF2-40B4-BE49-F238E27FC236}">
                <a16:creationId xmlns:a16="http://schemas.microsoft.com/office/drawing/2014/main" id="{845D9DC3-EFA1-4AE5-C99D-A168C9269390}"/>
              </a:ext>
            </a:extLst>
          </p:cNvPr>
          <p:cNvSpPr txBox="1"/>
          <p:nvPr/>
        </p:nvSpPr>
        <p:spPr>
          <a:xfrm>
            <a:off x="267024" y="3718398"/>
            <a:ext cx="1886933" cy="338554"/>
          </a:xfrm>
          <a:prstGeom prst="rect">
            <a:avLst/>
          </a:prstGeom>
          <a:noFill/>
        </p:spPr>
        <p:txBody>
          <a:bodyPr wrap="square" rtlCol="0">
            <a:spAutoFit/>
          </a:bodyPr>
          <a:lstStyle/>
          <a:p>
            <a:pPr algn="ctr"/>
            <a:r>
              <a:rPr lang="en-US" sz="1600" b="1" dirty="0">
                <a:latin typeface="DM Sans" pitchFamily="2" charset="77"/>
              </a:rPr>
              <a:t>Competencies</a:t>
            </a:r>
          </a:p>
        </p:txBody>
      </p:sp>
    </p:spTree>
    <p:extLst>
      <p:ext uri="{BB962C8B-B14F-4D97-AF65-F5344CB8AC3E}">
        <p14:creationId xmlns:p14="http://schemas.microsoft.com/office/powerpoint/2010/main" val="878705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ECFFC-9D5F-F49A-8C9B-191CE1145CF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3EB1BDF-50C9-E4B4-AC8D-16E26FFEC234}"/>
              </a:ext>
            </a:extLst>
          </p:cNvPr>
          <p:cNvSpPr/>
          <p:nvPr/>
        </p:nvSpPr>
        <p:spPr>
          <a:xfrm rot="257863">
            <a:off x="-380870" y="4100663"/>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TextBox 17">
            <a:extLst>
              <a:ext uri="{FF2B5EF4-FFF2-40B4-BE49-F238E27FC236}">
                <a16:creationId xmlns:a16="http://schemas.microsoft.com/office/drawing/2014/main" id="{3A3BBD77-F60A-0C50-0537-602F8B2243F2}"/>
              </a:ext>
            </a:extLst>
          </p:cNvPr>
          <p:cNvSpPr txBox="1"/>
          <p:nvPr/>
        </p:nvSpPr>
        <p:spPr>
          <a:xfrm>
            <a:off x="848180" y="165320"/>
            <a:ext cx="10785020" cy="1818447"/>
          </a:xfrm>
          <a:prstGeom prst="rect">
            <a:avLst/>
          </a:prstGeom>
        </p:spPr>
        <p:txBody>
          <a:bodyPr wrap="square" lIns="0" tIns="0" rIns="0" bIns="0" rtlCol="0" anchor="t">
            <a:spAutoFit/>
          </a:bodyPr>
          <a:lstStyle/>
          <a:p>
            <a:pPr>
              <a:lnSpc>
                <a:spcPts val="7344"/>
              </a:lnSpc>
            </a:pPr>
            <a:r>
              <a:rPr lang="en-US" sz="5322" spc="521" dirty="0">
                <a:solidFill>
                  <a:srgbClr val="231F20"/>
                </a:solidFill>
                <a:latin typeface="Oswald Bold"/>
              </a:rPr>
              <a:t>IDEAL FUTURE MAPPING </a:t>
            </a:r>
          </a:p>
          <a:p>
            <a:pPr>
              <a:lnSpc>
                <a:spcPts val="7344"/>
              </a:lnSpc>
            </a:pPr>
            <a:endParaRPr lang="en-US" sz="5322" spc="521" dirty="0">
              <a:solidFill>
                <a:srgbClr val="231F20"/>
              </a:solidFill>
              <a:latin typeface="Oswald Bold"/>
            </a:endParaRPr>
          </a:p>
        </p:txBody>
      </p:sp>
      <p:pic>
        <p:nvPicPr>
          <p:cNvPr id="6" name="Picture 5">
            <a:extLst>
              <a:ext uri="{FF2B5EF4-FFF2-40B4-BE49-F238E27FC236}">
                <a16:creationId xmlns:a16="http://schemas.microsoft.com/office/drawing/2014/main" id="{90CA1BF9-4E48-A1FF-0DF9-9CA763FCBE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35200" y="1289823"/>
            <a:ext cx="6756400" cy="4857496"/>
          </a:xfrm>
          <a:prstGeom prst="rect">
            <a:avLst/>
          </a:prstGeom>
          <a:ln w="254000">
            <a:solidFill>
              <a:schemeClr val="bg1">
                <a:lumMod val="85000"/>
              </a:schemeClr>
            </a:solidFill>
          </a:ln>
        </p:spPr>
      </p:pic>
      <p:grpSp>
        <p:nvGrpSpPr>
          <p:cNvPr id="32" name="Group 31">
            <a:extLst>
              <a:ext uri="{FF2B5EF4-FFF2-40B4-BE49-F238E27FC236}">
                <a16:creationId xmlns:a16="http://schemas.microsoft.com/office/drawing/2014/main" id="{A33909F4-66C2-B165-B84A-4AFED0050825}"/>
              </a:ext>
            </a:extLst>
          </p:cNvPr>
          <p:cNvGrpSpPr/>
          <p:nvPr/>
        </p:nvGrpSpPr>
        <p:grpSpPr>
          <a:xfrm>
            <a:off x="739466" y="5616918"/>
            <a:ext cx="10072612" cy="1456392"/>
            <a:chOff x="1109199" y="8425377"/>
            <a:chExt cx="15108918" cy="2184588"/>
          </a:xfrm>
        </p:grpSpPr>
        <p:grpSp>
          <p:nvGrpSpPr>
            <p:cNvPr id="33" name="Group 32">
              <a:extLst>
                <a:ext uri="{FF2B5EF4-FFF2-40B4-BE49-F238E27FC236}">
                  <a16:creationId xmlns:a16="http://schemas.microsoft.com/office/drawing/2014/main" id="{1156F80F-2C18-19D5-A76A-3E4A504CF8AD}"/>
                </a:ext>
              </a:extLst>
            </p:cNvPr>
            <p:cNvGrpSpPr/>
            <p:nvPr/>
          </p:nvGrpSpPr>
          <p:grpSpPr>
            <a:xfrm>
              <a:off x="1109199" y="8425377"/>
              <a:ext cx="15108918" cy="2184588"/>
              <a:chOff x="1109199" y="8425377"/>
              <a:chExt cx="15108918" cy="2184588"/>
            </a:xfrm>
          </p:grpSpPr>
          <p:grpSp>
            <p:nvGrpSpPr>
              <p:cNvPr id="36" name="Group 35">
                <a:extLst>
                  <a:ext uri="{FF2B5EF4-FFF2-40B4-BE49-F238E27FC236}">
                    <a16:creationId xmlns:a16="http://schemas.microsoft.com/office/drawing/2014/main" id="{D03592E1-ACAD-5E7D-F372-CE72AE9E283D}"/>
                  </a:ext>
                </a:extLst>
              </p:cNvPr>
              <p:cNvGrpSpPr/>
              <p:nvPr/>
            </p:nvGrpSpPr>
            <p:grpSpPr>
              <a:xfrm>
                <a:off x="1109199" y="9900218"/>
                <a:ext cx="15108918" cy="501082"/>
                <a:chOff x="1589541" y="6156086"/>
                <a:chExt cx="15108918" cy="501082"/>
              </a:xfrm>
            </p:grpSpPr>
            <p:sp>
              <p:nvSpPr>
                <p:cNvPr id="43" name="AutoShape 5">
                  <a:extLst>
                    <a:ext uri="{FF2B5EF4-FFF2-40B4-BE49-F238E27FC236}">
                      <a16:creationId xmlns:a16="http://schemas.microsoft.com/office/drawing/2014/main" id="{489A9E78-52C4-0EBE-844C-ABA1BED1C85F}"/>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dirty="0"/>
                </a:p>
              </p:txBody>
            </p:sp>
            <p:sp>
              <p:nvSpPr>
                <p:cNvPr id="44" name="TextBox 8">
                  <a:extLst>
                    <a:ext uri="{FF2B5EF4-FFF2-40B4-BE49-F238E27FC236}">
                      <a16:creationId xmlns:a16="http://schemas.microsoft.com/office/drawing/2014/main" id="{16E0B9E5-0132-CE57-8664-F56153B895C6}"/>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45" name="Group 13">
                  <a:extLst>
                    <a:ext uri="{FF2B5EF4-FFF2-40B4-BE49-F238E27FC236}">
                      <a16:creationId xmlns:a16="http://schemas.microsoft.com/office/drawing/2014/main" id="{555B7673-6012-CA57-66AA-245137461BF3}"/>
                    </a:ext>
                  </a:extLst>
                </p:cNvPr>
                <p:cNvGrpSpPr/>
                <p:nvPr/>
              </p:nvGrpSpPr>
              <p:grpSpPr>
                <a:xfrm>
                  <a:off x="7030737" y="6156086"/>
                  <a:ext cx="501082" cy="501082"/>
                  <a:chOff x="0" y="0"/>
                  <a:chExt cx="812800" cy="812800"/>
                </a:xfrm>
              </p:grpSpPr>
              <p:sp>
                <p:nvSpPr>
                  <p:cNvPr id="52" name="Freeform 14">
                    <a:extLst>
                      <a:ext uri="{FF2B5EF4-FFF2-40B4-BE49-F238E27FC236}">
                        <a16:creationId xmlns:a16="http://schemas.microsoft.com/office/drawing/2014/main" id="{5C8C9ADE-4A8F-0A6C-0539-9ECC9DF6B1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53" name="TextBox 15">
                    <a:extLst>
                      <a:ext uri="{FF2B5EF4-FFF2-40B4-BE49-F238E27FC236}">
                        <a16:creationId xmlns:a16="http://schemas.microsoft.com/office/drawing/2014/main" id="{657F217D-ADFD-1D8A-8EA7-5DFC83F56622}"/>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46" name="Group 18">
                  <a:extLst>
                    <a:ext uri="{FF2B5EF4-FFF2-40B4-BE49-F238E27FC236}">
                      <a16:creationId xmlns:a16="http://schemas.microsoft.com/office/drawing/2014/main" id="{3865E047-9668-CA73-9EDE-C16371D33407}"/>
                    </a:ext>
                  </a:extLst>
                </p:cNvPr>
                <p:cNvGrpSpPr/>
                <p:nvPr/>
              </p:nvGrpSpPr>
              <p:grpSpPr>
                <a:xfrm>
                  <a:off x="10521294" y="6156086"/>
                  <a:ext cx="501082" cy="501082"/>
                  <a:chOff x="0" y="0"/>
                  <a:chExt cx="812800" cy="812800"/>
                </a:xfrm>
              </p:grpSpPr>
              <p:sp>
                <p:nvSpPr>
                  <p:cNvPr id="50" name="Freeform 19">
                    <a:extLst>
                      <a:ext uri="{FF2B5EF4-FFF2-40B4-BE49-F238E27FC236}">
                        <a16:creationId xmlns:a16="http://schemas.microsoft.com/office/drawing/2014/main" id="{2C7759B2-8C40-72BE-BC90-1C0F70B369B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51" name="TextBox 20">
                    <a:extLst>
                      <a:ext uri="{FF2B5EF4-FFF2-40B4-BE49-F238E27FC236}">
                        <a16:creationId xmlns:a16="http://schemas.microsoft.com/office/drawing/2014/main" id="{3AC041C4-EACC-5E93-D26F-4919C6ED26DE}"/>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47" name="Group 23">
                  <a:extLst>
                    <a:ext uri="{FF2B5EF4-FFF2-40B4-BE49-F238E27FC236}">
                      <a16:creationId xmlns:a16="http://schemas.microsoft.com/office/drawing/2014/main" id="{0294992F-AE3D-9AB0-E02B-6BE9CE478598}"/>
                    </a:ext>
                  </a:extLst>
                </p:cNvPr>
                <p:cNvGrpSpPr/>
                <p:nvPr/>
              </p:nvGrpSpPr>
              <p:grpSpPr>
                <a:xfrm>
                  <a:off x="14011851" y="6156086"/>
                  <a:ext cx="501082" cy="501082"/>
                  <a:chOff x="0" y="0"/>
                  <a:chExt cx="812800" cy="812800"/>
                </a:xfrm>
              </p:grpSpPr>
              <p:sp>
                <p:nvSpPr>
                  <p:cNvPr id="48" name="Freeform 24">
                    <a:extLst>
                      <a:ext uri="{FF2B5EF4-FFF2-40B4-BE49-F238E27FC236}">
                        <a16:creationId xmlns:a16="http://schemas.microsoft.com/office/drawing/2014/main" id="{141AD951-7E1A-2AA3-9F55-DD5CB8AA7C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49" name="TextBox 25">
                    <a:extLst>
                      <a:ext uri="{FF2B5EF4-FFF2-40B4-BE49-F238E27FC236}">
                        <a16:creationId xmlns:a16="http://schemas.microsoft.com/office/drawing/2014/main" id="{111D3B7A-8C1D-B16E-D10A-0A78F1F6B5CF}"/>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37" name="Group 36">
                <a:extLst>
                  <a:ext uri="{FF2B5EF4-FFF2-40B4-BE49-F238E27FC236}">
                    <a16:creationId xmlns:a16="http://schemas.microsoft.com/office/drawing/2014/main" id="{0092974C-3D0D-4B99-902E-25B4FC989BDD}"/>
                  </a:ext>
                </a:extLst>
              </p:cNvPr>
              <p:cNvGrpSpPr/>
              <p:nvPr/>
            </p:nvGrpSpPr>
            <p:grpSpPr>
              <a:xfrm>
                <a:off x="2737123" y="9408524"/>
                <a:ext cx="1258093" cy="1201441"/>
                <a:chOff x="1529788" y="7709965"/>
                <a:chExt cx="1258093" cy="1201441"/>
              </a:xfrm>
            </p:grpSpPr>
            <p:sp>
              <p:nvSpPr>
                <p:cNvPr id="41" name="Teardrop 40">
                  <a:extLst>
                    <a:ext uri="{FF2B5EF4-FFF2-40B4-BE49-F238E27FC236}">
                      <a16:creationId xmlns:a16="http://schemas.microsoft.com/office/drawing/2014/main" id="{44EA8FF5-24BC-9E78-5D47-521663336A9D}"/>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2" name="TextBox 41">
                  <a:extLst>
                    <a:ext uri="{FF2B5EF4-FFF2-40B4-BE49-F238E27FC236}">
                      <a16:creationId xmlns:a16="http://schemas.microsoft.com/office/drawing/2014/main" id="{991528D3-AAA7-B102-F690-2D88CB43EF42}"/>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38" name="Group 37">
                <a:extLst>
                  <a:ext uri="{FF2B5EF4-FFF2-40B4-BE49-F238E27FC236}">
                    <a16:creationId xmlns:a16="http://schemas.microsoft.com/office/drawing/2014/main" id="{A189C74C-D641-5644-42C5-506FE629F7BD}"/>
                  </a:ext>
                </a:extLst>
              </p:cNvPr>
              <p:cNvGrpSpPr/>
              <p:nvPr/>
            </p:nvGrpSpPr>
            <p:grpSpPr>
              <a:xfrm>
                <a:off x="9677400" y="8425377"/>
                <a:ext cx="1246780" cy="1201441"/>
                <a:chOff x="4989536" y="6726818"/>
                <a:chExt cx="1246780" cy="1201441"/>
              </a:xfrm>
            </p:grpSpPr>
            <p:sp>
              <p:nvSpPr>
                <p:cNvPr id="39" name="Teardrop 38">
                  <a:extLst>
                    <a:ext uri="{FF2B5EF4-FFF2-40B4-BE49-F238E27FC236}">
                      <a16:creationId xmlns:a16="http://schemas.microsoft.com/office/drawing/2014/main" id="{BF050B5F-60CB-39AB-B94A-AE4177049119}"/>
                    </a:ext>
                  </a:extLst>
                </p:cNvPr>
                <p:cNvSpPr/>
                <p:nvPr/>
              </p:nvSpPr>
              <p:spPr>
                <a:xfrm rot="8180344">
                  <a:off x="4999104" y="6726818"/>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0" name="TextBox 39">
                  <a:extLst>
                    <a:ext uri="{FF2B5EF4-FFF2-40B4-BE49-F238E27FC236}">
                      <a16:creationId xmlns:a16="http://schemas.microsoft.com/office/drawing/2014/main" id="{E7F8A290-5247-7C4E-ABAC-B23E5F73B5FE}"/>
                    </a:ext>
                  </a:extLst>
                </p:cNvPr>
                <p:cNvSpPr txBox="1"/>
                <p:nvPr/>
              </p:nvSpPr>
              <p:spPr>
                <a:xfrm>
                  <a:off x="4989536" y="7058042"/>
                  <a:ext cx="1246780" cy="446181"/>
                </a:xfrm>
                <a:prstGeom prst="rect">
                  <a:avLst/>
                </a:prstGeom>
                <a:noFill/>
              </p:spPr>
              <p:txBody>
                <a:bodyPr wrap="square" rtlCol="0">
                  <a:spAutoFit/>
                </a:bodyPr>
                <a:lstStyle/>
                <a:p>
                  <a:pPr algn="ctr"/>
                  <a:r>
                    <a:rPr lang="en-US" sz="1333" spc="433" dirty="0">
                      <a:solidFill>
                        <a:srgbClr val="5FD9E9"/>
                      </a:solidFill>
                      <a:latin typeface="DM Sans Bold"/>
                    </a:rPr>
                    <a:t>2021</a:t>
                  </a:r>
                  <a:endParaRPr lang="en-US" sz="1333" dirty="0">
                    <a:solidFill>
                      <a:srgbClr val="5FD9E9"/>
                    </a:solidFill>
                  </a:endParaRPr>
                </a:p>
              </p:txBody>
            </p:sp>
          </p:grpSp>
        </p:grpSp>
        <p:sp>
          <p:nvSpPr>
            <p:cNvPr id="34" name="Teardrop 33">
              <a:extLst>
                <a:ext uri="{FF2B5EF4-FFF2-40B4-BE49-F238E27FC236}">
                  <a16:creationId xmlns:a16="http://schemas.microsoft.com/office/drawing/2014/main" id="{B96D0EFC-82E2-472E-BB39-6DE86C01A47D}"/>
                </a:ext>
              </a:extLst>
            </p:cNvPr>
            <p:cNvSpPr/>
            <p:nvPr/>
          </p:nvSpPr>
          <p:spPr>
            <a:xfrm rot="8180344">
              <a:off x="6181146" y="937844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5" name="TextBox 34">
              <a:extLst>
                <a:ext uri="{FF2B5EF4-FFF2-40B4-BE49-F238E27FC236}">
                  <a16:creationId xmlns:a16="http://schemas.microsoft.com/office/drawing/2014/main" id="{D614180B-2DBF-6F90-7717-62A8CD030AFC}"/>
                </a:ext>
              </a:extLst>
            </p:cNvPr>
            <p:cNvSpPr txBox="1"/>
            <p:nvPr/>
          </p:nvSpPr>
          <p:spPr>
            <a:xfrm>
              <a:off x="6192459" y="9709670"/>
              <a:ext cx="1246781" cy="446181"/>
            </a:xfrm>
            <a:prstGeom prst="rect">
              <a:avLst/>
            </a:prstGeom>
            <a:noFill/>
          </p:spPr>
          <p:txBody>
            <a:bodyPr wrap="square" rtlCol="0">
              <a:spAutoFit/>
            </a:bodyPr>
            <a:lstStyle/>
            <a:p>
              <a:pPr algn="ctr"/>
              <a:r>
                <a:rPr lang="en-US" sz="1333" spc="433" dirty="0">
                  <a:solidFill>
                    <a:schemeClr val="bg1"/>
                  </a:solidFill>
                  <a:latin typeface="DM Sans Bold"/>
                </a:rPr>
                <a:t>2020</a:t>
              </a:r>
              <a:endParaRPr lang="en-US" sz="1333" dirty="0">
                <a:solidFill>
                  <a:schemeClr val="bg1"/>
                </a:solidFill>
              </a:endParaRPr>
            </a:p>
          </p:txBody>
        </p:sp>
      </p:grpSp>
      <p:grpSp>
        <p:nvGrpSpPr>
          <p:cNvPr id="14" name="Group 13">
            <a:extLst>
              <a:ext uri="{FF2B5EF4-FFF2-40B4-BE49-F238E27FC236}">
                <a16:creationId xmlns:a16="http://schemas.microsoft.com/office/drawing/2014/main" id="{A6A54FD6-600B-9E66-DC53-8FF544DBE7D2}"/>
              </a:ext>
            </a:extLst>
          </p:cNvPr>
          <p:cNvGrpSpPr/>
          <p:nvPr/>
        </p:nvGrpSpPr>
        <p:grpSpPr>
          <a:xfrm>
            <a:off x="267025" y="1905000"/>
            <a:ext cx="8564319" cy="4287540"/>
            <a:chOff x="400536" y="2857500"/>
            <a:chExt cx="12846479" cy="6431310"/>
          </a:xfrm>
        </p:grpSpPr>
        <p:sp>
          <p:nvSpPr>
            <p:cNvPr id="9" name="TextBox 8">
              <a:extLst>
                <a:ext uri="{FF2B5EF4-FFF2-40B4-BE49-F238E27FC236}">
                  <a16:creationId xmlns:a16="http://schemas.microsoft.com/office/drawing/2014/main" id="{0F4E74FF-731A-C8F7-1D84-0BCDC28E2185}"/>
                </a:ext>
              </a:extLst>
            </p:cNvPr>
            <p:cNvSpPr txBox="1"/>
            <p:nvPr/>
          </p:nvSpPr>
          <p:spPr>
            <a:xfrm>
              <a:off x="4027601" y="2857500"/>
              <a:ext cx="2830400" cy="507831"/>
            </a:xfrm>
            <a:prstGeom prst="rect">
              <a:avLst/>
            </a:prstGeom>
            <a:solidFill>
              <a:srgbClr val="BCDA87"/>
            </a:solidFill>
          </p:spPr>
          <p:txBody>
            <a:bodyPr wrap="square" rtlCol="0">
              <a:spAutoFit/>
            </a:bodyPr>
            <a:lstStyle/>
            <a:p>
              <a:pPr algn="ctr"/>
              <a:r>
                <a:rPr lang="en-US" sz="1600" b="1" dirty="0">
                  <a:latin typeface="DM Sans" pitchFamily="2" charset="77"/>
                </a:rPr>
                <a:t>Foundational</a:t>
              </a:r>
            </a:p>
          </p:txBody>
        </p:sp>
        <p:sp>
          <p:nvSpPr>
            <p:cNvPr id="10" name="TextBox 9">
              <a:extLst>
                <a:ext uri="{FF2B5EF4-FFF2-40B4-BE49-F238E27FC236}">
                  <a16:creationId xmlns:a16="http://schemas.microsoft.com/office/drawing/2014/main" id="{652EC1B9-176D-0CC4-3E94-B4D1A01969B9}"/>
                </a:ext>
              </a:extLst>
            </p:cNvPr>
            <p:cNvSpPr txBox="1"/>
            <p:nvPr/>
          </p:nvSpPr>
          <p:spPr>
            <a:xfrm>
              <a:off x="7210551" y="2886452"/>
              <a:ext cx="2830400" cy="507831"/>
            </a:xfrm>
            <a:prstGeom prst="rect">
              <a:avLst/>
            </a:prstGeom>
            <a:solidFill>
              <a:srgbClr val="F5AB21"/>
            </a:solidFill>
          </p:spPr>
          <p:txBody>
            <a:bodyPr wrap="square" rtlCol="0">
              <a:spAutoFit/>
            </a:bodyPr>
            <a:lstStyle/>
            <a:p>
              <a:pPr algn="ctr"/>
              <a:r>
                <a:rPr lang="en-US" sz="1600" b="1" dirty="0">
                  <a:latin typeface="DM Sans" pitchFamily="2" charset="77"/>
                </a:rPr>
                <a:t>Developmental</a:t>
              </a:r>
            </a:p>
          </p:txBody>
        </p:sp>
        <p:sp>
          <p:nvSpPr>
            <p:cNvPr id="11" name="TextBox 10">
              <a:extLst>
                <a:ext uri="{FF2B5EF4-FFF2-40B4-BE49-F238E27FC236}">
                  <a16:creationId xmlns:a16="http://schemas.microsoft.com/office/drawing/2014/main" id="{66817C3D-9B9C-964F-F68A-A2E306A55A82}"/>
                </a:ext>
              </a:extLst>
            </p:cNvPr>
            <p:cNvSpPr txBox="1"/>
            <p:nvPr/>
          </p:nvSpPr>
          <p:spPr>
            <a:xfrm>
              <a:off x="10416615" y="2857730"/>
              <a:ext cx="2830400" cy="507831"/>
            </a:xfrm>
            <a:prstGeom prst="rect">
              <a:avLst/>
            </a:prstGeom>
            <a:solidFill>
              <a:srgbClr val="5FD9E9"/>
            </a:solidFill>
          </p:spPr>
          <p:txBody>
            <a:bodyPr wrap="square" rtlCol="0">
              <a:spAutoFit/>
            </a:bodyPr>
            <a:lstStyle/>
            <a:p>
              <a:pPr algn="ctr"/>
              <a:r>
                <a:rPr lang="en-US" sz="1600" b="1" dirty="0">
                  <a:latin typeface="DM Sans" pitchFamily="2" charset="77"/>
                </a:rPr>
                <a:t>Proficient</a:t>
              </a:r>
            </a:p>
          </p:txBody>
        </p:sp>
        <p:sp>
          <p:nvSpPr>
            <p:cNvPr id="12" name="Rectangle 11">
              <a:extLst>
                <a:ext uri="{FF2B5EF4-FFF2-40B4-BE49-F238E27FC236}">
                  <a16:creationId xmlns:a16="http://schemas.microsoft.com/office/drawing/2014/main" id="{509B506B-6A04-16AD-43C5-F4C64B056BC5}"/>
                </a:ext>
              </a:extLst>
            </p:cNvPr>
            <p:cNvSpPr/>
            <p:nvPr/>
          </p:nvSpPr>
          <p:spPr>
            <a:xfrm>
              <a:off x="609600" y="3407091"/>
              <a:ext cx="2651871" cy="5881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TextBox 12">
              <a:extLst>
                <a:ext uri="{FF2B5EF4-FFF2-40B4-BE49-F238E27FC236}">
                  <a16:creationId xmlns:a16="http://schemas.microsoft.com/office/drawing/2014/main" id="{92CB22C9-0E78-915D-69C3-47726E4B769D}"/>
                </a:ext>
              </a:extLst>
            </p:cNvPr>
            <p:cNvSpPr txBox="1"/>
            <p:nvPr/>
          </p:nvSpPr>
          <p:spPr>
            <a:xfrm>
              <a:off x="400536" y="5577597"/>
              <a:ext cx="2830400" cy="507831"/>
            </a:xfrm>
            <a:prstGeom prst="rect">
              <a:avLst/>
            </a:prstGeom>
            <a:noFill/>
          </p:spPr>
          <p:txBody>
            <a:bodyPr wrap="square" rtlCol="0">
              <a:spAutoFit/>
            </a:bodyPr>
            <a:lstStyle/>
            <a:p>
              <a:pPr algn="ctr"/>
              <a:r>
                <a:rPr lang="en-US" sz="1600" b="1" dirty="0">
                  <a:latin typeface="DM Sans" pitchFamily="2" charset="77"/>
                </a:rPr>
                <a:t>Competencies</a:t>
              </a:r>
            </a:p>
          </p:txBody>
        </p:sp>
      </p:grpSp>
    </p:spTree>
    <p:extLst>
      <p:ext uri="{BB962C8B-B14F-4D97-AF65-F5344CB8AC3E}">
        <p14:creationId xmlns:p14="http://schemas.microsoft.com/office/powerpoint/2010/main" val="25976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A31A4-3806-DBC7-76F5-4A47EF3F45F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A5335BC-6824-67F8-7A00-1536E0BD2F20}"/>
              </a:ext>
            </a:extLst>
          </p:cNvPr>
          <p:cNvSpPr/>
          <p:nvPr/>
        </p:nvSpPr>
        <p:spPr>
          <a:xfrm rot="257863">
            <a:off x="-380870" y="4100663"/>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TextBox 17">
            <a:extLst>
              <a:ext uri="{FF2B5EF4-FFF2-40B4-BE49-F238E27FC236}">
                <a16:creationId xmlns:a16="http://schemas.microsoft.com/office/drawing/2014/main" id="{1E59E727-99FE-25BA-E14B-E2EECE3EEE29}"/>
              </a:ext>
            </a:extLst>
          </p:cNvPr>
          <p:cNvSpPr txBox="1"/>
          <p:nvPr/>
        </p:nvSpPr>
        <p:spPr>
          <a:xfrm>
            <a:off x="848180" y="165320"/>
            <a:ext cx="10785020" cy="1818447"/>
          </a:xfrm>
          <a:prstGeom prst="rect">
            <a:avLst/>
          </a:prstGeom>
        </p:spPr>
        <p:txBody>
          <a:bodyPr wrap="square" lIns="0" tIns="0" rIns="0" bIns="0" rtlCol="0" anchor="t">
            <a:spAutoFit/>
          </a:bodyPr>
          <a:lstStyle/>
          <a:p>
            <a:pPr>
              <a:lnSpc>
                <a:spcPts val="7344"/>
              </a:lnSpc>
            </a:pPr>
            <a:r>
              <a:rPr lang="en-US" sz="5322" spc="521" dirty="0">
                <a:solidFill>
                  <a:srgbClr val="231F20"/>
                </a:solidFill>
                <a:latin typeface="Oswald Bold"/>
              </a:rPr>
              <a:t>IDEAL FUTURE MAPPING </a:t>
            </a:r>
          </a:p>
          <a:p>
            <a:pPr>
              <a:lnSpc>
                <a:spcPts val="7344"/>
              </a:lnSpc>
            </a:pPr>
            <a:endParaRPr lang="en-US" sz="5322" spc="521" dirty="0">
              <a:solidFill>
                <a:srgbClr val="231F20"/>
              </a:solidFill>
              <a:latin typeface="Oswald Bold"/>
            </a:endParaRPr>
          </a:p>
        </p:txBody>
      </p:sp>
      <p:pic>
        <p:nvPicPr>
          <p:cNvPr id="6" name="Picture 5">
            <a:extLst>
              <a:ext uri="{FF2B5EF4-FFF2-40B4-BE49-F238E27FC236}">
                <a16:creationId xmlns:a16="http://schemas.microsoft.com/office/drawing/2014/main" id="{CDD97ECE-2ECC-A56B-E3C2-0EE6117C88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39900" y="1289823"/>
            <a:ext cx="6747001" cy="4857496"/>
          </a:xfrm>
          <a:prstGeom prst="rect">
            <a:avLst/>
          </a:prstGeom>
          <a:ln w="254000">
            <a:solidFill>
              <a:schemeClr val="bg1">
                <a:lumMod val="85000"/>
              </a:schemeClr>
            </a:solidFill>
          </a:ln>
        </p:spPr>
      </p:pic>
      <p:grpSp>
        <p:nvGrpSpPr>
          <p:cNvPr id="32" name="Group 31">
            <a:extLst>
              <a:ext uri="{FF2B5EF4-FFF2-40B4-BE49-F238E27FC236}">
                <a16:creationId xmlns:a16="http://schemas.microsoft.com/office/drawing/2014/main" id="{10A3BCD7-FC6B-336B-CCF3-408EC8C452EA}"/>
              </a:ext>
            </a:extLst>
          </p:cNvPr>
          <p:cNvGrpSpPr/>
          <p:nvPr/>
        </p:nvGrpSpPr>
        <p:grpSpPr>
          <a:xfrm>
            <a:off x="739466" y="5616918"/>
            <a:ext cx="10072612" cy="1456392"/>
            <a:chOff x="1109199" y="8425377"/>
            <a:chExt cx="15108918" cy="2184588"/>
          </a:xfrm>
        </p:grpSpPr>
        <p:grpSp>
          <p:nvGrpSpPr>
            <p:cNvPr id="33" name="Group 32">
              <a:extLst>
                <a:ext uri="{FF2B5EF4-FFF2-40B4-BE49-F238E27FC236}">
                  <a16:creationId xmlns:a16="http://schemas.microsoft.com/office/drawing/2014/main" id="{806835C5-68B1-2DD1-B191-C4F54ED59121}"/>
                </a:ext>
              </a:extLst>
            </p:cNvPr>
            <p:cNvGrpSpPr/>
            <p:nvPr/>
          </p:nvGrpSpPr>
          <p:grpSpPr>
            <a:xfrm>
              <a:off x="1109199" y="8425377"/>
              <a:ext cx="15108918" cy="2184588"/>
              <a:chOff x="1109199" y="8425377"/>
              <a:chExt cx="15108918" cy="2184588"/>
            </a:xfrm>
          </p:grpSpPr>
          <p:grpSp>
            <p:nvGrpSpPr>
              <p:cNvPr id="36" name="Group 35">
                <a:extLst>
                  <a:ext uri="{FF2B5EF4-FFF2-40B4-BE49-F238E27FC236}">
                    <a16:creationId xmlns:a16="http://schemas.microsoft.com/office/drawing/2014/main" id="{4AF2BF15-47B8-65ED-7F35-C34BD05CF7AF}"/>
                  </a:ext>
                </a:extLst>
              </p:cNvPr>
              <p:cNvGrpSpPr/>
              <p:nvPr/>
            </p:nvGrpSpPr>
            <p:grpSpPr>
              <a:xfrm>
                <a:off x="1109199" y="9900218"/>
                <a:ext cx="15108918" cy="501082"/>
                <a:chOff x="1589541" y="6156086"/>
                <a:chExt cx="15108918" cy="501082"/>
              </a:xfrm>
            </p:grpSpPr>
            <p:sp>
              <p:nvSpPr>
                <p:cNvPr id="43" name="AutoShape 5">
                  <a:extLst>
                    <a:ext uri="{FF2B5EF4-FFF2-40B4-BE49-F238E27FC236}">
                      <a16:creationId xmlns:a16="http://schemas.microsoft.com/office/drawing/2014/main" id="{04320291-245B-40CF-0AFD-9D3A5E9749B0}"/>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dirty="0"/>
                </a:p>
              </p:txBody>
            </p:sp>
            <p:sp>
              <p:nvSpPr>
                <p:cNvPr id="44" name="TextBox 8">
                  <a:extLst>
                    <a:ext uri="{FF2B5EF4-FFF2-40B4-BE49-F238E27FC236}">
                      <a16:creationId xmlns:a16="http://schemas.microsoft.com/office/drawing/2014/main" id="{AAF8C44B-E9F0-DCFA-9EBF-262E3E9E1F30}"/>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45" name="Group 13">
                  <a:extLst>
                    <a:ext uri="{FF2B5EF4-FFF2-40B4-BE49-F238E27FC236}">
                      <a16:creationId xmlns:a16="http://schemas.microsoft.com/office/drawing/2014/main" id="{667A213A-E837-E465-6319-B0FE83E8A389}"/>
                    </a:ext>
                  </a:extLst>
                </p:cNvPr>
                <p:cNvGrpSpPr/>
                <p:nvPr/>
              </p:nvGrpSpPr>
              <p:grpSpPr>
                <a:xfrm>
                  <a:off x="7030737" y="6156086"/>
                  <a:ext cx="501082" cy="501082"/>
                  <a:chOff x="0" y="0"/>
                  <a:chExt cx="812800" cy="812800"/>
                </a:xfrm>
              </p:grpSpPr>
              <p:sp>
                <p:nvSpPr>
                  <p:cNvPr id="52" name="Freeform 14">
                    <a:extLst>
                      <a:ext uri="{FF2B5EF4-FFF2-40B4-BE49-F238E27FC236}">
                        <a16:creationId xmlns:a16="http://schemas.microsoft.com/office/drawing/2014/main" id="{38BCFE3F-E83B-54E3-4B95-9EF98344AFB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53" name="TextBox 15">
                    <a:extLst>
                      <a:ext uri="{FF2B5EF4-FFF2-40B4-BE49-F238E27FC236}">
                        <a16:creationId xmlns:a16="http://schemas.microsoft.com/office/drawing/2014/main" id="{3121129C-0968-4260-5214-77819374FA24}"/>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46" name="Group 18">
                  <a:extLst>
                    <a:ext uri="{FF2B5EF4-FFF2-40B4-BE49-F238E27FC236}">
                      <a16:creationId xmlns:a16="http://schemas.microsoft.com/office/drawing/2014/main" id="{3D0A7444-5F3C-BDE1-9EE3-D8093F56BEB5}"/>
                    </a:ext>
                  </a:extLst>
                </p:cNvPr>
                <p:cNvGrpSpPr/>
                <p:nvPr/>
              </p:nvGrpSpPr>
              <p:grpSpPr>
                <a:xfrm>
                  <a:off x="10521294" y="6156086"/>
                  <a:ext cx="501082" cy="501082"/>
                  <a:chOff x="0" y="0"/>
                  <a:chExt cx="812800" cy="812800"/>
                </a:xfrm>
              </p:grpSpPr>
              <p:sp>
                <p:nvSpPr>
                  <p:cNvPr id="50" name="Freeform 19">
                    <a:extLst>
                      <a:ext uri="{FF2B5EF4-FFF2-40B4-BE49-F238E27FC236}">
                        <a16:creationId xmlns:a16="http://schemas.microsoft.com/office/drawing/2014/main" id="{3F3BD883-9D68-95E9-19F5-E5787E8BC97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51" name="TextBox 20">
                    <a:extLst>
                      <a:ext uri="{FF2B5EF4-FFF2-40B4-BE49-F238E27FC236}">
                        <a16:creationId xmlns:a16="http://schemas.microsoft.com/office/drawing/2014/main" id="{93D30506-7544-CD45-BF0C-B304C3E175E0}"/>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47" name="Group 23">
                  <a:extLst>
                    <a:ext uri="{FF2B5EF4-FFF2-40B4-BE49-F238E27FC236}">
                      <a16:creationId xmlns:a16="http://schemas.microsoft.com/office/drawing/2014/main" id="{555301FF-300D-82A2-FA1B-112F868CEF97}"/>
                    </a:ext>
                  </a:extLst>
                </p:cNvPr>
                <p:cNvGrpSpPr/>
                <p:nvPr/>
              </p:nvGrpSpPr>
              <p:grpSpPr>
                <a:xfrm>
                  <a:off x="14011851" y="6156086"/>
                  <a:ext cx="501082" cy="501082"/>
                  <a:chOff x="0" y="0"/>
                  <a:chExt cx="812800" cy="812800"/>
                </a:xfrm>
              </p:grpSpPr>
              <p:sp>
                <p:nvSpPr>
                  <p:cNvPr id="48" name="Freeform 24">
                    <a:extLst>
                      <a:ext uri="{FF2B5EF4-FFF2-40B4-BE49-F238E27FC236}">
                        <a16:creationId xmlns:a16="http://schemas.microsoft.com/office/drawing/2014/main" id="{8272EF69-2594-E94B-472D-CF722B6325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49" name="TextBox 25">
                    <a:extLst>
                      <a:ext uri="{FF2B5EF4-FFF2-40B4-BE49-F238E27FC236}">
                        <a16:creationId xmlns:a16="http://schemas.microsoft.com/office/drawing/2014/main" id="{B6705939-0B17-3A52-DD03-A67C08336A82}"/>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37" name="Group 36">
                <a:extLst>
                  <a:ext uri="{FF2B5EF4-FFF2-40B4-BE49-F238E27FC236}">
                    <a16:creationId xmlns:a16="http://schemas.microsoft.com/office/drawing/2014/main" id="{C3CF2682-365C-53AB-AE11-7658BE506488}"/>
                  </a:ext>
                </a:extLst>
              </p:cNvPr>
              <p:cNvGrpSpPr/>
              <p:nvPr/>
            </p:nvGrpSpPr>
            <p:grpSpPr>
              <a:xfrm>
                <a:off x="2737123" y="9408524"/>
                <a:ext cx="1258093" cy="1201441"/>
                <a:chOff x="1529788" y="7709965"/>
                <a:chExt cx="1258093" cy="1201441"/>
              </a:xfrm>
            </p:grpSpPr>
            <p:sp>
              <p:nvSpPr>
                <p:cNvPr id="41" name="Teardrop 40">
                  <a:extLst>
                    <a:ext uri="{FF2B5EF4-FFF2-40B4-BE49-F238E27FC236}">
                      <a16:creationId xmlns:a16="http://schemas.microsoft.com/office/drawing/2014/main" id="{7B243EDC-D577-C1F1-1CBD-55C65CA7565C}"/>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2" name="TextBox 41">
                  <a:extLst>
                    <a:ext uri="{FF2B5EF4-FFF2-40B4-BE49-F238E27FC236}">
                      <a16:creationId xmlns:a16="http://schemas.microsoft.com/office/drawing/2014/main" id="{5037A09B-6DD7-3FEF-B736-4EF2EADBE086}"/>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38" name="Group 37">
                <a:extLst>
                  <a:ext uri="{FF2B5EF4-FFF2-40B4-BE49-F238E27FC236}">
                    <a16:creationId xmlns:a16="http://schemas.microsoft.com/office/drawing/2014/main" id="{F32356C1-D73F-BCAB-429E-6898ED572FCF}"/>
                  </a:ext>
                </a:extLst>
              </p:cNvPr>
              <p:cNvGrpSpPr/>
              <p:nvPr/>
            </p:nvGrpSpPr>
            <p:grpSpPr>
              <a:xfrm>
                <a:off x="9677400" y="8425377"/>
                <a:ext cx="1246780" cy="1201441"/>
                <a:chOff x="4989536" y="6726818"/>
                <a:chExt cx="1246780" cy="1201441"/>
              </a:xfrm>
            </p:grpSpPr>
            <p:sp>
              <p:nvSpPr>
                <p:cNvPr id="39" name="Teardrop 38">
                  <a:extLst>
                    <a:ext uri="{FF2B5EF4-FFF2-40B4-BE49-F238E27FC236}">
                      <a16:creationId xmlns:a16="http://schemas.microsoft.com/office/drawing/2014/main" id="{AB60ABFA-C055-3DB7-4E3B-C8299B0BC667}"/>
                    </a:ext>
                  </a:extLst>
                </p:cNvPr>
                <p:cNvSpPr/>
                <p:nvPr/>
              </p:nvSpPr>
              <p:spPr>
                <a:xfrm rot="8180344">
                  <a:off x="4999104" y="6726818"/>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0" name="TextBox 39">
                  <a:extLst>
                    <a:ext uri="{FF2B5EF4-FFF2-40B4-BE49-F238E27FC236}">
                      <a16:creationId xmlns:a16="http://schemas.microsoft.com/office/drawing/2014/main" id="{B9AAB8FA-F1E8-D61E-B114-783A1BE2D253}"/>
                    </a:ext>
                  </a:extLst>
                </p:cNvPr>
                <p:cNvSpPr txBox="1"/>
                <p:nvPr/>
              </p:nvSpPr>
              <p:spPr>
                <a:xfrm>
                  <a:off x="4989536" y="7058042"/>
                  <a:ext cx="1246780" cy="446181"/>
                </a:xfrm>
                <a:prstGeom prst="rect">
                  <a:avLst/>
                </a:prstGeom>
                <a:noFill/>
              </p:spPr>
              <p:txBody>
                <a:bodyPr wrap="square" rtlCol="0">
                  <a:spAutoFit/>
                </a:bodyPr>
                <a:lstStyle/>
                <a:p>
                  <a:pPr algn="ctr"/>
                  <a:r>
                    <a:rPr lang="en-US" sz="1333" spc="433" dirty="0">
                      <a:solidFill>
                        <a:srgbClr val="5FD9E9"/>
                      </a:solidFill>
                      <a:latin typeface="DM Sans Bold"/>
                    </a:rPr>
                    <a:t>2021</a:t>
                  </a:r>
                  <a:endParaRPr lang="en-US" sz="1333" dirty="0">
                    <a:solidFill>
                      <a:srgbClr val="5FD9E9"/>
                    </a:solidFill>
                  </a:endParaRPr>
                </a:p>
              </p:txBody>
            </p:sp>
          </p:grpSp>
        </p:grpSp>
        <p:sp>
          <p:nvSpPr>
            <p:cNvPr id="34" name="Teardrop 33">
              <a:extLst>
                <a:ext uri="{FF2B5EF4-FFF2-40B4-BE49-F238E27FC236}">
                  <a16:creationId xmlns:a16="http://schemas.microsoft.com/office/drawing/2014/main" id="{F98A7BB6-D9CB-82E7-5D18-EAA97A017E71}"/>
                </a:ext>
              </a:extLst>
            </p:cNvPr>
            <p:cNvSpPr/>
            <p:nvPr/>
          </p:nvSpPr>
          <p:spPr>
            <a:xfrm rot="8180344">
              <a:off x="6181146" y="937844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5" name="TextBox 34">
              <a:extLst>
                <a:ext uri="{FF2B5EF4-FFF2-40B4-BE49-F238E27FC236}">
                  <a16:creationId xmlns:a16="http://schemas.microsoft.com/office/drawing/2014/main" id="{E43AC4D9-492A-73AC-2396-F439E9688BEB}"/>
                </a:ext>
              </a:extLst>
            </p:cNvPr>
            <p:cNvSpPr txBox="1"/>
            <p:nvPr/>
          </p:nvSpPr>
          <p:spPr>
            <a:xfrm>
              <a:off x="6192459" y="9709670"/>
              <a:ext cx="1246781" cy="446181"/>
            </a:xfrm>
            <a:prstGeom prst="rect">
              <a:avLst/>
            </a:prstGeom>
            <a:noFill/>
          </p:spPr>
          <p:txBody>
            <a:bodyPr wrap="square" rtlCol="0">
              <a:spAutoFit/>
            </a:bodyPr>
            <a:lstStyle/>
            <a:p>
              <a:pPr algn="ctr"/>
              <a:r>
                <a:rPr lang="en-US" sz="1333" spc="433" dirty="0">
                  <a:solidFill>
                    <a:schemeClr val="bg1"/>
                  </a:solidFill>
                  <a:latin typeface="DM Sans Bold"/>
                </a:rPr>
                <a:t>2020</a:t>
              </a:r>
              <a:endParaRPr lang="en-US" sz="1333" dirty="0">
                <a:solidFill>
                  <a:schemeClr val="bg1"/>
                </a:solidFill>
              </a:endParaRPr>
            </a:p>
          </p:txBody>
        </p:sp>
      </p:grpSp>
      <p:grpSp>
        <p:nvGrpSpPr>
          <p:cNvPr id="10" name="Group 9">
            <a:extLst>
              <a:ext uri="{FF2B5EF4-FFF2-40B4-BE49-F238E27FC236}">
                <a16:creationId xmlns:a16="http://schemas.microsoft.com/office/drawing/2014/main" id="{2B31DF28-257B-9B8C-AF76-6426453AE827}"/>
              </a:ext>
            </a:extLst>
          </p:cNvPr>
          <p:cNvGrpSpPr/>
          <p:nvPr/>
        </p:nvGrpSpPr>
        <p:grpSpPr>
          <a:xfrm>
            <a:off x="267025" y="1905000"/>
            <a:ext cx="8564319" cy="4287540"/>
            <a:chOff x="400536" y="2857500"/>
            <a:chExt cx="12846479" cy="6431310"/>
          </a:xfrm>
        </p:grpSpPr>
        <p:sp>
          <p:nvSpPr>
            <p:cNvPr id="3" name="TextBox 2">
              <a:extLst>
                <a:ext uri="{FF2B5EF4-FFF2-40B4-BE49-F238E27FC236}">
                  <a16:creationId xmlns:a16="http://schemas.microsoft.com/office/drawing/2014/main" id="{65CCCC32-30EC-C92A-65E4-B9DB54EE6FC8}"/>
                </a:ext>
              </a:extLst>
            </p:cNvPr>
            <p:cNvSpPr txBox="1"/>
            <p:nvPr/>
          </p:nvSpPr>
          <p:spPr>
            <a:xfrm>
              <a:off x="4027601" y="2857500"/>
              <a:ext cx="2830400" cy="507831"/>
            </a:xfrm>
            <a:prstGeom prst="rect">
              <a:avLst/>
            </a:prstGeom>
            <a:solidFill>
              <a:srgbClr val="BCDA87"/>
            </a:solidFill>
          </p:spPr>
          <p:txBody>
            <a:bodyPr wrap="square" rtlCol="0">
              <a:spAutoFit/>
            </a:bodyPr>
            <a:lstStyle/>
            <a:p>
              <a:pPr algn="ctr"/>
              <a:r>
                <a:rPr lang="en-US" sz="1600" b="1" dirty="0">
                  <a:latin typeface="DM Sans" pitchFamily="2" charset="77"/>
                </a:rPr>
                <a:t>Foundational</a:t>
              </a:r>
            </a:p>
          </p:txBody>
        </p:sp>
        <p:sp>
          <p:nvSpPr>
            <p:cNvPr id="5" name="TextBox 4">
              <a:extLst>
                <a:ext uri="{FF2B5EF4-FFF2-40B4-BE49-F238E27FC236}">
                  <a16:creationId xmlns:a16="http://schemas.microsoft.com/office/drawing/2014/main" id="{1E8F7FC8-E66D-428F-F2DD-0EDF121EB74F}"/>
                </a:ext>
              </a:extLst>
            </p:cNvPr>
            <p:cNvSpPr txBox="1"/>
            <p:nvPr/>
          </p:nvSpPr>
          <p:spPr>
            <a:xfrm>
              <a:off x="7210551" y="2886452"/>
              <a:ext cx="2830400" cy="507831"/>
            </a:xfrm>
            <a:prstGeom prst="rect">
              <a:avLst/>
            </a:prstGeom>
            <a:solidFill>
              <a:srgbClr val="F5AB21"/>
            </a:solidFill>
          </p:spPr>
          <p:txBody>
            <a:bodyPr wrap="square" rtlCol="0">
              <a:spAutoFit/>
            </a:bodyPr>
            <a:lstStyle/>
            <a:p>
              <a:pPr algn="ctr"/>
              <a:r>
                <a:rPr lang="en-US" sz="1600" b="1" dirty="0">
                  <a:latin typeface="DM Sans" pitchFamily="2" charset="77"/>
                </a:rPr>
                <a:t>Developmental</a:t>
              </a:r>
            </a:p>
          </p:txBody>
        </p:sp>
        <p:sp>
          <p:nvSpPr>
            <p:cNvPr id="7" name="TextBox 6">
              <a:extLst>
                <a:ext uri="{FF2B5EF4-FFF2-40B4-BE49-F238E27FC236}">
                  <a16:creationId xmlns:a16="http://schemas.microsoft.com/office/drawing/2014/main" id="{435EB131-3DD0-220B-4BFA-E7CD2AA74D63}"/>
                </a:ext>
              </a:extLst>
            </p:cNvPr>
            <p:cNvSpPr txBox="1"/>
            <p:nvPr/>
          </p:nvSpPr>
          <p:spPr>
            <a:xfrm>
              <a:off x="10416615" y="2857730"/>
              <a:ext cx="2830400" cy="507831"/>
            </a:xfrm>
            <a:prstGeom prst="rect">
              <a:avLst/>
            </a:prstGeom>
            <a:solidFill>
              <a:srgbClr val="5FD9E9"/>
            </a:solidFill>
          </p:spPr>
          <p:txBody>
            <a:bodyPr wrap="square" rtlCol="0">
              <a:spAutoFit/>
            </a:bodyPr>
            <a:lstStyle/>
            <a:p>
              <a:pPr algn="ctr"/>
              <a:r>
                <a:rPr lang="en-US" sz="1600" b="1" dirty="0">
                  <a:latin typeface="DM Sans" pitchFamily="2" charset="77"/>
                </a:rPr>
                <a:t>Proficient</a:t>
              </a:r>
            </a:p>
          </p:txBody>
        </p:sp>
        <p:sp>
          <p:nvSpPr>
            <p:cNvPr id="8" name="Rectangle 7">
              <a:extLst>
                <a:ext uri="{FF2B5EF4-FFF2-40B4-BE49-F238E27FC236}">
                  <a16:creationId xmlns:a16="http://schemas.microsoft.com/office/drawing/2014/main" id="{AEF96A2C-764B-35DD-3651-003ED090B229}"/>
                </a:ext>
              </a:extLst>
            </p:cNvPr>
            <p:cNvSpPr/>
            <p:nvPr/>
          </p:nvSpPr>
          <p:spPr>
            <a:xfrm>
              <a:off x="609600" y="3407091"/>
              <a:ext cx="2651871" cy="5881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90EEA2F6-562D-79FF-49C9-F8AD91EC8329}"/>
                </a:ext>
              </a:extLst>
            </p:cNvPr>
            <p:cNvSpPr txBox="1"/>
            <p:nvPr/>
          </p:nvSpPr>
          <p:spPr>
            <a:xfrm>
              <a:off x="400536" y="5577597"/>
              <a:ext cx="2830400" cy="507831"/>
            </a:xfrm>
            <a:prstGeom prst="rect">
              <a:avLst/>
            </a:prstGeom>
            <a:noFill/>
          </p:spPr>
          <p:txBody>
            <a:bodyPr wrap="square" rtlCol="0">
              <a:spAutoFit/>
            </a:bodyPr>
            <a:lstStyle/>
            <a:p>
              <a:pPr algn="ctr"/>
              <a:r>
                <a:rPr lang="en-US" sz="1600" b="1" dirty="0">
                  <a:latin typeface="DM Sans" pitchFamily="2" charset="77"/>
                </a:rPr>
                <a:t>Competencies</a:t>
              </a:r>
            </a:p>
          </p:txBody>
        </p:sp>
      </p:grpSp>
    </p:spTree>
    <p:extLst>
      <p:ext uri="{BB962C8B-B14F-4D97-AF65-F5344CB8AC3E}">
        <p14:creationId xmlns:p14="http://schemas.microsoft.com/office/powerpoint/2010/main" val="2031956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51547-3E64-20D9-C389-61FC5C981F7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13D1F07-463E-1240-A54D-983D3CC7713C}"/>
              </a:ext>
            </a:extLst>
          </p:cNvPr>
          <p:cNvSpPr/>
          <p:nvPr/>
        </p:nvSpPr>
        <p:spPr>
          <a:xfrm rot="257863">
            <a:off x="-380870" y="4100663"/>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 name="TextBox 17">
            <a:extLst>
              <a:ext uri="{FF2B5EF4-FFF2-40B4-BE49-F238E27FC236}">
                <a16:creationId xmlns:a16="http://schemas.microsoft.com/office/drawing/2014/main" id="{2A124090-A2CB-F1D4-A0F9-4750ED59622D}"/>
              </a:ext>
            </a:extLst>
          </p:cNvPr>
          <p:cNvSpPr txBox="1"/>
          <p:nvPr/>
        </p:nvSpPr>
        <p:spPr>
          <a:xfrm>
            <a:off x="848180" y="165320"/>
            <a:ext cx="10785020" cy="1818447"/>
          </a:xfrm>
          <a:prstGeom prst="rect">
            <a:avLst/>
          </a:prstGeom>
        </p:spPr>
        <p:txBody>
          <a:bodyPr wrap="square" lIns="0" tIns="0" rIns="0" bIns="0" rtlCol="0" anchor="t">
            <a:spAutoFit/>
          </a:bodyPr>
          <a:lstStyle/>
          <a:p>
            <a:pPr>
              <a:lnSpc>
                <a:spcPts val="7344"/>
              </a:lnSpc>
            </a:pPr>
            <a:r>
              <a:rPr lang="en-US" sz="5322" spc="521" dirty="0">
                <a:solidFill>
                  <a:srgbClr val="231F20"/>
                </a:solidFill>
                <a:latin typeface="Oswald Bold"/>
              </a:rPr>
              <a:t>IDEAL FUTURE MAPPING </a:t>
            </a:r>
          </a:p>
          <a:p>
            <a:pPr>
              <a:lnSpc>
                <a:spcPts val="7344"/>
              </a:lnSpc>
            </a:pPr>
            <a:endParaRPr lang="en-US" sz="5322" spc="521" dirty="0">
              <a:solidFill>
                <a:srgbClr val="231F20"/>
              </a:solidFill>
              <a:latin typeface="Oswald Bold"/>
            </a:endParaRPr>
          </a:p>
        </p:txBody>
      </p:sp>
      <p:pic>
        <p:nvPicPr>
          <p:cNvPr id="6" name="Picture 5">
            <a:extLst>
              <a:ext uri="{FF2B5EF4-FFF2-40B4-BE49-F238E27FC236}">
                <a16:creationId xmlns:a16="http://schemas.microsoft.com/office/drawing/2014/main" id="{698E66C0-4AD7-ED49-1E50-F6ACD59646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00829" y="1289823"/>
            <a:ext cx="6625143" cy="4857496"/>
          </a:xfrm>
          <a:prstGeom prst="rect">
            <a:avLst/>
          </a:prstGeom>
          <a:ln w="254000">
            <a:solidFill>
              <a:schemeClr val="bg1">
                <a:lumMod val="85000"/>
              </a:schemeClr>
            </a:solidFill>
          </a:ln>
        </p:spPr>
      </p:pic>
      <p:grpSp>
        <p:nvGrpSpPr>
          <p:cNvPr id="32" name="Group 31">
            <a:extLst>
              <a:ext uri="{FF2B5EF4-FFF2-40B4-BE49-F238E27FC236}">
                <a16:creationId xmlns:a16="http://schemas.microsoft.com/office/drawing/2014/main" id="{54FC45ED-37D5-9C61-4190-D3FD6618412A}"/>
              </a:ext>
            </a:extLst>
          </p:cNvPr>
          <p:cNvGrpSpPr/>
          <p:nvPr/>
        </p:nvGrpSpPr>
        <p:grpSpPr>
          <a:xfrm>
            <a:off x="739466" y="5616918"/>
            <a:ext cx="10072612" cy="1456392"/>
            <a:chOff x="1109199" y="8425377"/>
            <a:chExt cx="15108918" cy="2184588"/>
          </a:xfrm>
        </p:grpSpPr>
        <p:grpSp>
          <p:nvGrpSpPr>
            <p:cNvPr id="33" name="Group 32">
              <a:extLst>
                <a:ext uri="{FF2B5EF4-FFF2-40B4-BE49-F238E27FC236}">
                  <a16:creationId xmlns:a16="http://schemas.microsoft.com/office/drawing/2014/main" id="{5B19A510-07B2-4320-9276-868218C06B49}"/>
                </a:ext>
              </a:extLst>
            </p:cNvPr>
            <p:cNvGrpSpPr/>
            <p:nvPr/>
          </p:nvGrpSpPr>
          <p:grpSpPr>
            <a:xfrm>
              <a:off x="1109199" y="8425377"/>
              <a:ext cx="15108918" cy="2184588"/>
              <a:chOff x="1109199" y="8425377"/>
              <a:chExt cx="15108918" cy="2184588"/>
            </a:xfrm>
          </p:grpSpPr>
          <p:grpSp>
            <p:nvGrpSpPr>
              <p:cNvPr id="36" name="Group 35">
                <a:extLst>
                  <a:ext uri="{FF2B5EF4-FFF2-40B4-BE49-F238E27FC236}">
                    <a16:creationId xmlns:a16="http://schemas.microsoft.com/office/drawing/2014/main" id="{D3D84499-DDE2-23D4-6E30-02804F950BEC}"/>
                  </a:ext>
                </a:extLst>
              </p:cNvPr>
              <p:cNvGrpSpPr/>
              <p:nvPr/>
            </p:nvGrpSpPr>
            <p:grpSpPr>
              <a:xfrm>
                <a:off x="1109199" y="9900218"/>
                <a:ext cx="15108918" cy="501082"/>
                <a:chOff x="1589541" y="6156086"/>
                <a:chExt cx="15108918" cy="501082"/>
              </a:xfrm>
            </p:grpSpPr>
            <p:sp>
              <p:nvSpPr>
                <p:cNvPr id="43" name="AutoShape 5">
                  <a:extLst>
                    <a:ext uri="{FF2B5EF4-FFF2-40B4-BE49-F238E27FC236}">
                      <a16:creationId xmlns:a16="http://schemas.microsoft.com/office/drawing/2014/main" id="{77CDAE4F-D157-9D7D-7A37-DBD285154A60}"/>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dirty="0"/>
                </a:p>
              </p:txBody>
            </p:sp>
            <p:sp>
              <p:nvSpPr>
                <p:cNvPr id="44" name="TextBox 8">
                  <a:extLst>
                    <a:ext uri="{FF2B5EF4-FFF2-40B4-BE49-F238E27FC236}">
                      <a16:creationId xmlns:a16="http://schemas.microsoft.com/office/drawing/2014/main" id="{3195EF2B-221C-1AB7-0E5D-84A4DAA12225}"/>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45" name="Group 13">
                  <a:extLst>
                    <a:ext uri="{FF2B5EF4-FFF2-40B4-BE49-F238E27FC236}">
                      <a16:creationId xmlns:a16="http://schemas.microsoft.com/office/drawing/2014/main" id="{EEADF8F4-0C2B-85BE-827C-6E063E02604E}"/>
                    </a:ext>
                  </a:extLst>
                </p:cNvPr>
                <p:cNvGrpSpPr/>
                <p:nvPr/>
              </p:nvGrpSpPr>
              <p:grpSpPr>
                <a:xfrm>
                  <a:off x="7030737" y="6156086"/>
                  <a:ext cx="501082" cy="501082"/>
                  <a:chOff x="0" y="0"/>
                  <a:chExt cx="812800" cy="812800"/>
                </a:xfrm>
              </p:grpSpPr>
              <p:sp>
                <p:nvSpPr>
                  <p:cNvPr id="52" name="Freeform 14">
                    <a:extLst>
                      <a:ext uri="{FF2B5EF4-FFF2-40B4-BE49-F238E27FC236}">
                        <a16:creationId xmlns:a16="http://schemas.microsoft.com/office/drawing/2014/main" id="{8C5D854C-4FB3-B9B3-F89A-0F77C475E3F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53" name="TextBox 15">
                    <a:extLst>
                      <a:ext uri="{FF2B5EF4-FFF2-40B4-BE49-F238E27FC236}">
                        <a16:creationId xmlns:a16="http://schemas.microsoft.com/office/drawing/2014/main" id="{C719EA13-3C7A-D5E1-6A06-C97D88BB5C16}"/>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46" name="Group 18">
                  <a:extLst>
                    <a:ext uri="{FF2B5EF4-FFF2-40B4-BE49-F238E27FC236}">
                      <a16:creationId xmlns:a16="http://schemas.microsoft.com/office/drawing/2014/main" id="{CE57F4CD-F907-1DBC-C9E1-D1D3724F20D6}"/>
                    </a:ext>
                  </a:extLst>
                </p:cNvPr>
                <p:cNvGrpSpPr/>
                <p:nvPr/>
              </p:nvGrpSpPr>
              <p:grpSpPr>
                <a:xfrm>
                  <a:off x="10521294" y="6156086"/>
                  <a:ext cx="501082" cy="501082"/>
                  <a:chOff x="0" y="0"/>
                  <a:chExt cx="812800" cy="812800"/>
                </a:xfrm>
              </p:grpSpPr>
              <p:sp>
                <p:nvSpPr>
                  <p:cNvPr id="50" name="Freeform 19">
                    <a:extLst>
                      <a:ext uri="{FF2B5EF4-FFF2-40B4-BE49-F238E27FC236}">
                        <a16:creationId xmlns:a16="http://schemas.microsoft.com/office/drawing/2014/main" id="{AB1C05BF-9F32-ED22-DAC6-B6D4F6F085D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51" name="TextBox 20">
                    <a:extLst>
                      <a:ext uri="{FF2B5EF4-FFF2-40B4-BE49-F238E27FC236}">
                        <a16:creationId xmlns:a16="http://schemas.microsoft.com/office/drawing/2014/main" id="{08CA988C-3657-E565-609E-FC66DD8F44FC}"/>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47" name="Group 23">
                  <a:extLst>
                    <a:ext uri="{FF2B5EF4-FFF2-40B4-BE49-F238E27FC236}">
                      <a16:creationId xmlns:a16="http://schemas.microsoft.com/office/drawing/2014/main" id="{DC487A8C-C027-7421-A31F-1ABDA556C414}"/>
                    </a:ext>
                  </a:extLst>
                </p:cNvPr>
                <p:cNvGrpSpPr/>
                <p:nvPr/>
              </p:nvGrpSpPr>
              <p:grpSpPr>
                <a:xfrm>
                  <a:off x="14011851" y="6156086"/>
                  <a:ext cx="501082" cy="501082"/>
                  <a:chOff x="0" y="0"/>
                  <a:chExt cx="812800" cy="812800"/>
                </a:xfrm>
              </p:grpSpPr>
              <p:sp>
                <p:nvSpPr>
                  <p:cNvPr id="48" name="Freeform 24">
                    <a:extLst>
                      <a:ext uri="{FF2B5EF4-FFF2-40B4-BE49-F238E27FC236}">
                        <a16:creationId xmlns:a16="http://schemas.microsoft.com/office/drawing/2014/main" id="{13C5CCE8-5180-58E9-D284-5980C33EE2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49" name="TextBox 25">
                    <a:extLst>
                      <a:ext uri="{FF2B5EF4-FFF2-40B4-BE49-F238E27FC236}">
                        <a16:creationId xmlns:a16="http://schemas.microsoft.com/office/drawing/2014/main" id="{BC9AB013-760C-4B18-E45D-F84A0E6EDD82}"/>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37" name="Group 36">
                <a:extLst>
                  <a:ext uri="{FF2B5EF4-FFF2-40B4-BE49-F238E27FC236}">
                    <a16:creationId xmlns:a16="http://schemas.microsoft.com/office/drawing/2014/main" id="{44C10BF7-7A85-D701-503A-EEBFB9511275}"/>
                  </a:ext>
                </a:extLst>
              </p:cNvPr>
              <p:cNvGrpSpPr/>
              <p:nvPr/>
            </p:nvGrpSpPr>
            <p:grpSpPr>
              <a:xfrm>
                <a:off x="2737123" y="9408524"/>
                <a:ext cx="1258093" cy="1201441"/>
                <a:chOff x="1529788" y="7709965"/>
                <a:chExt cx="1258093" cy="1201441"/>
              </a:xfrm>
            </p:grpSpPr>
            <p:sp>
              <p:nvSpPr>
                <p:cNvPr id="41" name="Teardrop 40">
                  <a:extLst>
                    <a:ext uri="{FF2B5EF4-FFF2-40B4-BE49-F238E27FC236}">
                      <a16:creationId xmlns:a16="http://schemas.microsoft.com/office/drawing/2014/main" id="{0DB596AF-DD46-D831-CCDB-FE02E823EC26}"/>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2" name="TextBox 41">
                  <a:extLst>
                    <a:ext uri="{FF2B5EF4-FFF2-40B4-BE49-F238E27FC236}">
                      <a16:creationId xmlns:a16="http://schemas.microsoft.com/office/drawing/2014/main" id="{67C292A8-645C-60C2-11B7-636EFA7CA041}"/>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38" name="Group 37">
                <a:extLst>
                  <a:ext uri="{FF2B5EF4-FFF2-40B4-BE49-F238E27FC236}">
                    <a16:creationId xmlns:a16="http://schemas.microsoft.com/office/drawing/2014/main" id="{D8DF623F-FB4C-7E9D-8860-D2E40C1E81F6}"/>
                  </a:ext>
                </a:extLst>
              </p:cNvPr>
              <p:cNvGrpSpPr/>
              <p:nvPr/>
            </p:nvGrpSpPr>
            <p:grpSpPr>
              <a:xfrm>
                <a:off x="9677400" y="8425377"/>
                <a:ext cx="1246780" cy="1201441"/>
                <a:chOff x="4989536" y="6726818"/>
                <a:chExt cx="1246780" cy="1201441"/>
              </a:xfrm>
            </p:grpSpPr>
            <p:sp>
              <p:nvSpPr>
                <p:cNvPr id="39" name="Teardrop 38">
                  <a:extLst>
                    <a:ext uri="{FF2B5EF4-FFF2-40B4-BE49-F238E27FC236}">
                      <a16:creationId xmlns:a16="http://schemas.microsoft.com/office/drawing/2014/main" id="{23EE0BE7-CB1E-CB70-DE5C-D128922048DD}"/>
                    </a:ext>
                  </a:extLst>
                </p:cNvPr>
                <p:cNvSpPr/>
                <p:nvPr/>
              </p:nvSpPr>
              <p:spPr>
                <a:xfrm rot="8180344">
                  <a:off x="4999104" y="6726818"/>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0" name="TextBox 39">
                  <a:extLst>
                    <a:ext uri="{FF2B5EF4-FFF2-40B4-BE49-F238E27FC236}">
                      <a16:creationId xmlns:a16="http://schemas.microsoft.com/office/drawing/2014/main" id="{6F1ACE38-3E9F-2D8C-EB8B-5D2AF6FF32DE}"/>
                    </a:ext>
                  </a:extLst>
                </p:cNvPr>
                <p:cNvSpPr txBox="1"/>
                <p:nvPr/>
              </p:nvSpPr>
              <p:spPr>
                <a:xfrm>
                  <a:off x="4989536" y="7058042"/>
                  <a:ext cx="1246780" cy="446181"/>
                </a:xfrm>
                <a:prstGeom prst="rect">
                  <a:avLst/>
                </a:prstGeom>
                <a:noFill/>
              </p:spPr>
              <p:txBody>
                <a:bodyPr wrap="square" rtlCol="0">
                  <a:spAutoFit/>
                </a:bodyPr>
                <a:lstStyle/>
                <a:p>
                  <a:pPr algn="ctr"/>
                  <a:r>
                    <a:rPr lang="en-US" sz="1333" spc="433" dirty="0">
                      <a:solidFill>
                        <a:srgbClr val="5FD9E9"/>
                      </a:solidFill>
                      <a:latin typeface="DM Sans Bold"/>
                    </a:rPr>
                    <a:t>2021</a:t>
                  </a:r>
                  <a:endParaRPr lang="en-US" sz="1333" dirty="0">
                    <a:solidFill>
                      <a:srgbClr val="5FD9E9"/>
                    </a:solidFill>
                  </a:endParaRPr>
                </a:p>
              </p:txBody>
            </p:sp>
          </p:grpSp>
        </p:grpSp>
        <p:sp>
          <p:nvSpPr>
            <p:cNvPr id="34" name="Teardrop 33">
              <a:extLst>
                <a:ext uri="{FF2B5EF4-FFF2-40B4-BE49-F238E27FC236}">
                  <a16:creationId xmlns:a16="http://schemas.microsoft.com/office/drawing/2014/main" id="{3E7598B8-EA16-96CD-0BE0-439D20DC9028}"/>
                </a:ext>
              </a:extLst>
            </p:cNvPr>
            <p:cNvSpPr/>
            <p:nvPr/>
          </p:nvSpPr>
          <p:spPr>
            <a:xfrm rot="8180344">
              <a:off x="6181146" y="937844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35" name="TextBox 34">
              <a:extLst>
                <a:ext uri="{FF2B5EF4-FFF2-40B4-BE49-F238E27FC236}">
                  <a16:creationId xmlns:a16="http://schemas.microsoft.com/office/drawing/2014/main" id="{C5628D06-458B-9007-89FF-683B227DD3A5}"/>
                </a:ext>
              </a:extLst>
            </p:cNvPr>
            <p:cNvSpPr txBox="1"/>
            <p:nvPr/>
          </p:nvSpPr>
          <p:spPr>
            <a:xfrm>
              <a:off x="6192459" y="9709670"/>
              <a:ext cx="1246781" cy="446181"/>
            </a:xfrm>
            <a:prstGeom prst="rect">
              <a:avLst/>
            </a:prstGeom>
            <a:noFill/>
          </p:spPr>
          <p:txBody>
            <a:bodyPr wrap="square" rtlCol="0">
              <a:spAutoFit/>
            </a:bodyPr>
            <a:lstStyle/>
            <a:p>
              <a:pPr algn="ctr"/>
              <a:r>
                <a:rPr lang="en-US" sz="1333" spc="433" dirty="0">
                  <a:solidFill>
                    <a:schemeClr val="bg1"/>
                  </a:solidFill>
                  <a:latin typeface="DM Sans Bold"/>
                </a:rPr>
                <a:t>2020</a:t>
              </a:r>
              <a:endParaRPr lang="en-US" sz="1333" dirty="0">
                <a:solidFill>
                  <a:schemeClr val="bg1"/>
                </a:solidFill>
              </a:endParaRPr>
            </a:p>
          </p:txBody>
        </p:sp>
      </p:grpSp>
      <p:grpSp>
        <p:nvGrpSpPr>
          <p:cNvPr id="10" name="Group 9">
            <a:extLst>
              <a:ext uri="{FF2B5EF4-FFF2-40B4-BE49-F238E27FC236}">
                <a16:creationId xmlns:a16="http://schemas.microsoft.com/office/drawing/2014/main" id="{2B3339D8-E2E8-9AFB-02F1-E8FF73838941}"/>
              </a:ext>
            </a:extLst>
          </p:cNvPr>
          <p:cNvGrpSpPr/>
          <p:nvPr/>
        </p:nvGrpSpPr>
        <p:grpSpPr>
          <a:xfrm>
            <a:off x="267025" y="1905000"/>
            <a:ext cx="8564319" cy="4287540"/>
            <a:chOff x="400536" y="2857500"/>
            <a:chExt cx="12846479" cy="6431310"/>
          </a:xfrm>
        </p:grpSpPr>
        <p:sp>
          <p:nvSpPr>
            <p:cNvPr id="3" name="TextBox 2">
              <a:extLst>
                <a:ext uri="{FF2B5EF4-FFF2-40B4-BE49-F238E27FC236}">
                  <a16:creationId xmlns:a16="http://schemas.microsoft.com/office/drawing/2014/main" id="{2CB06A9F-CE5C-FEA8-2319-AE4081C85A4D}"/>
                </a:ext>
              </a:extLst>
            </p:cNvPr>
            <p:cNvSpPr txBox="1"/>
            <p:nvPr/>
          </p:nvSpPr>
          <p:spPr>
            <a:xfrm>
              <a:off x="4027601" y="2857500"/>
              <a:ext cx="2830400" cy="507831"/>
            </a:xfrm>
            <a:prstGeom prst="rect">
              <a:avLst/>
            </a:prstGeom>
            <a:solidFill>
              <a:srgbClr val="BCDA87"/>
            </a:solidFill>
          </p:spPr>
          <p:txBody>
            <a:bodyPr wrap="square" rtlCol="0">
              <a:spAutoFit/>
            </a:bodyPr>
            <a:lstStyle/>
            <a:p>
              <a:pPr algn="ctr"/>
              <a:r>
                <a:rPr lang="en-US" sz="1600" b="1" dirty="0">
                  <a:latin typeface="DM Sans" pitchFamily="2" charset="77"/>
                </a:rPr>
                <a:t>Foundational</a:t>
              </a:r>
            </a:p>
          </p:txBody>
        </p:sp>
        <p:sp>
          <p:nvSpPr>
            <p:cNvPr id="5" name="TextBox 4">
              <a:extLst>
                <a:ext uri="{FF2B5EF4-FFF2-40B4-BE49-F238E27FC236}">
                  <a16:creationId xmlns:a16="http://schemas.microsoft.com/office/drawing/2014/main" id="{79C662D9-9DF2-DC48-0897-4D161028242A}"/>
                </a:ext>
              </a:extLst>
            </p:cNvPr>
            <p:cNvSpPr txBox="1"/>
            <p:nvPr/>
          </p:nvSpPr>
          <p:spPr>
            <a:xfrm>
              <a:off x="7210551" y="2886452"/>
              <a:ext cx="2830400" cy="507831"/>
            </a:xfrm>
            <a:prstGeom prst="rect">
              <a:avLst/>
            </a:prstGeom>
            <a:solidFill>
              <a:srgbClr val="F5AB21"/>
            </a:solidFill>
          </p:spPr>
          <p:txBody>
            <a:bodyPr wrap="square" rtlCol="0">
              <a:spAutoFit/>
            </a:bodyPr>
            <a:lstStyle/>
            <a:p>
              <a:pPr algn="ctr"/>
              <a:r>
                <a:rPr lang="en-US" sz="1600" b="1" dirty="0">
                  <a:latin typeface="DM Sans" pitchFamily="2" charset="77"/>
                </a:rPr>
                <a:t>Developmental</a:t>
              </a:r>
            </a:p>
          </p:txBody>
        </p:sp>
        <p:sp>
          <p:nvSpPr>
            <p:cNvPr id="7" name="TextBox 6">
              <a:extLst>
                <a:ext uri="{FF2B5EF4-FFF2-40B4-BE49-F238E27FC236}">
                  <a16:creationId xmlns:a16="http://schemas.microsoft.com/office/drawing/2014/main" id="{F1B16FF7-F205-628D-3BD6-E00C43F2F0CC}"/>
                </a:ext>
              </a:extLst>
            </p:cNvPr>
            <p:cNvSpPr txBox="1"/>
            <p:nvPr/>
          </p:nvSpPr>
          <p:spPr>
            <a:xfrm>
              <a:off x="10416615" y="2857730"/>
              <a:ext cx="2830400" cy="507831"/>
            </a:xfrm>
            <a:prstGeom prst="rect">
              <a:avLst/>
            </a:prstGeom>
            <a:solidFill>
              <a:srgbClr val="5FD9E9"/>
            </a:solidFill>
          </p:spPr>
          <p:txBody>
            <a:bodyPr wrap="square" rtlCol="0">
              <a:spAutoFit/>
            </a:bodyPr>
            <a:lstStyle/>
            <a:p>
              <a:pPr algn="ctr"/>
              <a:r>
                <a:rPr lang="en-US" sz="1600" b="1" dirty="0">
                  <a:latin typeface="DM Sans" pitchFamily="2" charset="77"/>
                </a:rPr>
                <a:t>Proficient</a:t>
              </a:r>
            </a:p>
          </p:txBody>
        </p:sp>
        <p:sp>
          <p:nvSpPr>
            <p:cNvPr id="8" name="Rectangle 7">
              <a:extLst>
                <a:ext uri="{FF2B5EF4-FFF2-40B4-BE49-F238E27FC236}">
                  <a16:creationId xmlns:a16="http://schemas.microsoft.com/office/drawing/2014/main" id="{335C52D3-4236-6A42-A939-9EFE5A756C18}"/>
                </a:ext>
              </a:extLst>
            </p:cNvPr>
            <p:cNvSpPr/>
            <p:nvPr/>
          </p:nvSpPr>
          <p:spPr>
            <a:xfrm>
              <a:off x="609600" y="3407091"/>
              <a:ext cx="2651871" cy="58817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TextBox 8">
              <a:extLst>
                <a:ext uri="{FF2B5EF4-FFF2-40B4-BE49-F238E27FC236}">
                  <a16:creationId xmlns:a16="http://schemas.microsoft.com/office/drawing/2014/main" id="{775B27F6-9F5B-20FE-B95B-B6DBC9E60118}"/>
                </a:ext>
              </a:extLst>
            </p:cNvPr>
            <p:cNvSpPr txBox="1"/>
            <p:nvPr/>
          </p:nvSpPr>
          <p:spPr>
            <a:xfrm>
              <a:off x="400536" y="5577597"/>
              <a:ext cx="2830400" cy="507831"/>
            </a:xfrm>
            <a:prstGeom prst="rect">
              <a:avLst/>
            </a:prstGeom>
            <a:noFill/>
          </p:spPr>
          <p:txBody>
            <a:bodyPr wrap="square" rtlCol="0">
              <a:spAutoFit/>
            </a:bodyPr>
            <a:lstStyle/>
            <a:p>
              <a:pPr algn="ctr"/>
              <a:r>
                <a:rPr lang="en-US" sz="1600" b="1" dirty="0">
                  <a:latin typeface="DM Sans" pitchFamily="2" charset="77"/>
                </a:rPr>
                <a:t>Competencies</a:t>
              </a:r>
            </a:p>
          </p:txBody>
        </p:sp>
      </p:grpSp>
    </p:spTree>
    <p:extLst>
      <p:ext uri="{BB962C8B-B14F-4D97-AF65-F5344CB8AC3E}">
        <p14:creationId xmlns:p14="http://schemas.microsoft.com/office/powerpoint/2010/main" val="82559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1137E-3700-DBEF-DAAD-0F9BD50403E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DFA01C9-1329-C247-F40A-5A34A331DAE8}"/>
              </a:ext>
            </a:extLst>
          </p:cNvPr>
          <p:cNvSpPr/>
          <p:nvPr/>
        </p:nvSpPr>
        <p:spPr>
          <a:xfrm rot="257863">
            <a:off x="-299921" y="4104242"/>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TextBox 17">
            <a:extLst>
              <a:ext uri="{FF2B5EF4-FFF2-40B4-BE49-F238E27FC236}">
                <a16:creationId xmlns:a16="http://schemas.microsoft.com/office/drawing/2014/main" id="{768AB77A-7118-F312-ABE2-11737E9F2548}"/>
              </a:ext>
            </a:extLst>
          </p:cNvPr>
          <p:cNvSpPr txBox="1"/>
          <p:nvPr/>
        </p:nvSpPr>
        <p:spPr>
          <a:xfrm>
            <a:off x="848180" y="165320"/>
            <a:ext cx="10785020" cy="1818447"/>
          </a:xfrm>
          <a:prstGeom prst="rect">
            <a:avLst/>
          </a:prstGeom>
        </p:spPr>
        <p:txBody>
          <a:bodyPr wrap="square" lIns="0" tIns="0" rIns="0" bIns="0" rtlCol="0" anchor="t">
            <a:spAutoFit/>
          </a:bodyPr>
          <a:lstStyle/>
          <a:p>
            <a:pPr>
              <a:lnSpc>
                <a:spcPts val="7344"/>
              </a:lnSpc>
            </a:pPr>
            <a:r>
              <a:rPr lang="en-US" sz="5322" spc="521" dirty="0">
                <a:solidFill>
                  <a:srgbClr val="231F20"/>
                </a:solidFill>
                <a:latin typeface="Oswald Bold"/>
              </a:rPr>
              <a:t>IPE DELIVERY MODEL</a:t>
            </a:r>
          </a:p>
          <a:p>
            <a:pPr>
              <a:lnSpc>
                <a:spcPts val="7344"/>
              </a:lnSpc>
            </a:pPr>
            <a:endParaRPr lang="en-US" sz="5322" spc="521" dirty="0">
              <a:solidFill>
                <a:srgbClr val="231F20"/>
              </a:solidFill>
              <a:latin typeface="Oswald Bold"/>
            </a:endParaRPr>
          </a:p>
        </p:txBody>
      </p:sp>
      <p:graphicFrame>
        <p:nvGraphicFramePr>
          <p:cNvPr id="3" name="Content Placeholder 2">
            <a:extLst>
              <a:ext uri="{FF2B5EF4-FFF2-40B4-BE49-F238E27FC236}">
                <a16:creationId xmlns:a16="http://schemas.microsoft.com/office/drawing/2014/main" id="{379A24B9-20D2-FFFA-49F0-F61CAD42B6B0}"/>
              </a:ext>
            </a:extLst>
          </p:cNvPr>
          <p:cNvGraphicFramePr>
            <a:graphicFrameLocks/>
          </p:cNvGraphicFramePr>
          <p:nvPr/>
        </p:nvGraphicFramePr>
        <p:xfrm>
          <a:off x="6400800" y="2299241"/>
          <a:ext cx="4292452" cy="28531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Content Placeholder 2">
            <a:extLst>
              <a:ext uri="{FF2B5EF4-FFF2-40B4-BE49-F238E27FC236}">
                <a16:creationId xmlns:a16="http://schemas.microsoft.com/office/drawing/2014/main" id="{DBCBA5E6-5317-DED2-92FE-03E3604C4128}"/>
              </a:ext>
            </a:extLst>
          </p:cNvPr>
          <p:cNvGraphicFramePr>
            <a:graphicFrameLocks/>
          </p:cNvGraphicFramePr>
          <p:nvPr/>
        </p:nvGraphicFramePr>
        <p:xfrm>
          <a:off x="1032321" y="2299241"/>
          <a:ext cx="4292452" cy="285315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TextBox 9">
            <a:extLst>
              <a:ext uri="{FF2B5EF4-FFF2-40B4-BE49-F238E27FC236}">
                <a16:creationId xmlns:a16="http://schemas.microsoft.com/office/drawing/2014/main" id="{1B2B88FD-B6EB-E978-4A23-0A2DA6B7EB47}"/>
              </a:ext>
            </a:extLst>
          </p:cNvPr>
          <p:cNvSpPr txBox="1"/>
          <p:nvPr/>
        </p:nvSpPr>
        <p:spPr>
          <a:xfrm>
            <a:off x="7061201" y="1854201"/>
            <a:ext cx="3191435" cy="954107"/>
          </a:xfrm>
          <a:prstGeom prst="rect">
            <a:avLst/>
          </a:prstGeom>
          <a:solidFill>
            <a:schemeClr val="bg1">
              <a:lumMod val="85000"/>
            </a:schemeClr>
          </a:solidFill>
          <a:ln>
            <a:solidFill>
              <a:schemeClr val="tx1"/>
            </a:solidFill>
          </a:ln>
        </p:spPr>
        <p:txBody>
          <a:bodyPr wrap="square" rtlCol="0">
            <a:spAutoFit/>
          </a:bodyPr>
          <a:lstStyle/>
          <a:p>
            <a:pPr algn="ctr"/>
            <a:r>
              <a:rPr lang="en-US" sz="2400" b="1" dirty="0">
                <a:latin typeface="DM Sans" pitchFamily="2" charset="77"/>
              </a:rPr>
              <a:t>SPECIAL PROJECTS</a:t>
            </a:r>
          </a:p>
          <a:p>
            <a:pPr algn="ctr"/>
            <a:r>
              <a:rPr lang="en-US" sz="1600" dirty="0">
                <a:latin typeface="DM Sans" pitchFamily="2" charset="77"/>
              </a:rPr>
              <a:t>IPE developed by faculty teams</a:t>
            </a:r>
          </a:p>
          <a:p>
            <a:pPr algn="ctr"/>
            <a:r>
              <a:rPr lang="en-US" sz="1600" dirty="0">
                <a:latin typeface="DM Sans" pitchFamily="2" charset="77"/>
              </a:rPr>
              <a:t>Centrally supported</a:t>
            </a:r>
          </a:p>
        </p:txBody>
      </p:sp>
      <p:sp>
        <p:nvSpPr>
          <p:cNvPr id="8" name="TextBox 7">
            <a:extLst>
              <a:ext uri="{FF2B5EF4-FFF2-40B4-BE49-F238E27FC236}">
                <a16:creationId xmlns:a16="http://schemas.microsoft.com/office/drawing/2014/main" id="{6983A580-A914-16FA-DA5A-2309D31E8685}"/>
              </a:ext>
            </a:extLst>
          </p:cNvPr>
          <p:cNvSpPr txBox="1"/>
          <p:nvPr/>
        </p:nvSpPr>
        <p:spPr>
          <a:xfrm>
            <a:off x="1384398" y="1854201"/>
            <a:ext cx="3505200" cy="1200329"/>
          </a:xfrm>
          <a:prstGeom prst="rect">
            <a:avLst/>
          </a:prstGeom>
          <a:solidFill>
            <a:schemeClr val="bg1">
              <a:lumMod val="85000"/>
            </a:schemeClr>
          </a:solidFill>
          <a:ln>
            <a:solidFill>
              <a:schemeClr val="tx1"/>
            </a:solidFill>
          </a:ln>
        </p:spPr>
        <p:txBody>
          <a:bodyPr wrap="square" rtlCol="0">
            <a:spAutoFit/>
          </a:bodyPr>
          <a:lstStyle/>
          <a:p>
            <a:pPr algn="ctr"/>
            <a:r>
              <a:rPr lang="en-US" sz="2400" b="1" dirty="0">
                <a:latin typeface="DM Sans" pitchFamily="2" charset="77"/>
              </a:rPr>
              <a:t>IPE 101</a:t>
            </a:r>
          </a:p>
          <a:p>
            <a:pPr algn="ctr"/>
            <a:r>
              <a:rPr lang="en-US" sz="1600" dirty="0">
                <a:latin typeface="DM Sans" pitchFamily="2" charset="77"/>
              </a:rPr>
              <a:t>Foundational IPE Learning Activities</a:t>
            </a:r>
          </a:p>
          <a:p>
            <a:pPr algn="ctr"/>
            <a:r>
              <a:rPr lang="en-US" sz="1600" dirty="0">
                <a:latin typeface="DM Sans" pitchFamily="2" charset="77"/>
              </a:rPr>
              <a:t>Centrally developed &amp; delivered</a:t>
            </a:r>
          </a:p>
        </p:txBody>
      </p:sp>
      <p:sp>
        <p:nvSpPr>
          <p:cNvPr id="42" name="Right Arrow 41">
            <a:extLst>
              <a:ext uri="{FF2B5EF4-FFF2-40B4-BE49-F238E27FC236}">
                <a16:creationId xmlns:a16="http://schemas.microsoft.com/office/drawing/2014/main" id="{3845CA87-9717-63F9-411B-DA2AD13DD926}"/>
              </a:ext>
            </a:extLst>
          </p:cNvPr>
          <p:cNvSpPr/>
          <p:nvPr/>
        </p:nvSpPr>
        <p:spPr>
          <a:xfrm>
            <a:off x="4700985" y="5803694"/>
            <a:ext cx="7186215" cy="412972"/>
          </a:xfrm>
          <a:prstGeom prst="rightArrow">
            <a:avLst/>
          </a:prstGeom>
          <a:solidFill>
            <a:srgbClr val="5FD9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6" name="Group 15">
            <a:extLst>
              <a:ext uri="{FF2B5EF4-FFF2-40B4-BE49-F238E27FC236}">
                <a16:creationId xmlns:a16="http://schemas.microsoft.com/office/drawing/2014/main" id="{907AE5E4-9752-4BE7-D508-2B0736FE0DE4}"/>
              </a:ext>
            </a:extLst>
          </p:cNvPr>
          <p:cNvGrpSpPr/>
          <p:nvPr/>
        </p:nvGrpSpPr>
        <p:grpSpPr>
          <a:xfrm>
            <a:off x="739466" y="5582878"/>
            <a:ext cx="10072612" cy="1490432"/>
            <a:chOff x="1109199" y="8374317"/>
            <a:chExt cx="15108918" cy="2235648"/>
          </a:xfrm>
        </p:grpSpPr>
        <p:grpSp>
          <p:nvGrpSpPr>
            <p:cNvPr id="19" name="Group 18">
              <a:extLst>
                <a:ext uri="{FF2B5EF4-FFF2-40B4-BE49-F238E27FC236}">
                  <a16:creationId xmlns:a16="http://schemas.microsoft.com/office/drawing/2014/main" id="{98282673-82CF-0890-F419-C02DD473DB41}"/>
                </a:ext>
              </a:extLst>
            </p:cNvPr>
            <p:cNvGrpSpPr/>
            <p:nvPr/>
          </p:nvGrpSpPr>
          <p:grpSpPr>
            <a:xfrm>
              <a:off x="1109199" y="9900218"/>
              <a:ext cx="15108918" cy="501082"/>
              <a:chOff x="1589541" y="6156086"/>
              <a:chExt cx="15108918" cy="501082"/>
            </a:xfrm>
          </p:grpSpPr>
          <p:sp>
            <p:nvSpPr>
              <p:cNvPr id="26" name="AutoShape 5">
                <a:extLst>
                  <a:ext uri="{FF2B5EF4-FFF2-40B4-BE49-F238E27FC236}">
                    <a16:creationId xmlns:a16="http://schemas.microsoft.com/office/drawing/2014/main" id="{86ED704E-71DD-77CE-8803-5A4970F48FA3}"/>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dirty="0"/>
              </a:p>
            </p:txBody>
          </p:sp>
          <p:sp>
            <p:nvSpPr>
              <p:cNvPr id="27" name="TextBox 8">
                <a:extLst>
                  <a:ext uri="{FF2B5EF4-FFF2-40B4-BE49-F238E27FC236}">
                    <a16:creationId xmlns:a16="http://schemas.microsoft.com/office/drawing/2014/main" id="{BDCBBB29-1B6E-18C7-9B8C-AED16861B47D}"/>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28" name="Group 13">
                <a:extLst>
                  <a:ext uri="{FF2B5EF4-FFF2-40B4-BE49-F238E27FC236}">
                    <a16:creationId xmlns:a16="http://schemas.microsoft.com/office/drawing/2014/main" id="{5DEE05F6-E02F-989A-CC1F-83F93F9A4A5B}"/>
                  </a:ext>
                </a:extLst>
              </p:cNvPr>
              <p:cNvGrpSpPr/>
              <p:nvPr/>
            </p:nvGrpSpPr>
            <p:grpSpPr>
              <a:xfrm>
                <a:off x="7030737" y="6156086"/>
                <a:ext cx="501082" cy="501082"/>
                <a:chOff x="0" y="0"/>
                <a:chExt cx="812800" cy="812800"/>
              </a:xfrm>
            </p:grpSpPr>
            <p:sp>
              <p:nvSpPr>
                <p:cNvPr id="35" name="Freeform 14">
                  <a:extLst>
                    <a:ext uri="{FF2B5EF4-FFF2-40B4-BE49-F238E27FC236}">
                      <a16:creationId xmlns:a16="http://schemas.microsoft.com/office/drawing/2014/main" id="{D47AFC04-D49E-E238-42D6-89E36A046BD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36" name="TextBox 15">
                  <a:extLst>
                    <a:ext uri="{FF2B5EF4-FFF2-40B4-BE49-F238E27FC236}">
                      <a16:creationId xmlns:a16="http://schemas.microsoft.com/office/drawing/2014/main" id="{2CF73BE0-C17B-6205-2C1F-D051B68390E9}"/>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sp>
            <p:nvSpPr>
              <p:cNvPr id="34" name="TextBox 20">
                <a:extLst>
                  <a:ext uri="{FF2B5EF4-FFF2-40B4-BE49-F238E27FC236}">
                    <a16:creationId xmlns:a16="http://schemas.microsoft.com/office/drawing/2014/main" id="{8BE22379-1DB6-4BF3-2625-CC1933D81EB2}"/>
                  </a:ext>
                </a:extLst>
              </p:cNvPr>
              <p:cNvSpPr txBox="1"/>
              <p:nvPr/>
            </p:nvSpPr>
            <p:spPr>
              <a:xfrm>
                <a:off x="10568270" y="6191318"/>
                <a:ext cx="407129" cy="418873"/>
              </a:xfrm>
              <a:prstGeom prst="rect">
                <a:avLst/>
              </a:prstGeom>
            </p:spPr>
            <p:txBody>
              <a:bodyPr lIns="33867" tIns="33867" rIns="33867" bIns="33867" rtlCol="0" anchor="ctr"/>
              <a:lstStyle/>
              <a:p>
                <a:pPr algn="ctr">
                  <a:lnSpc>
                    <a:spcPts val="1906"/>
                  </a:lnSpc>
                </a:pPr>
                <a:endParaRPr sz="1200"/>
              </a:p>
            </p:txBody>
          </p:sp>
          <p:grpSp>
            <p:nvGrpSpPr>
              <p:cNvPr id="30" name="Group 23">
                <a:extLst>
                  <a:ext uri="{FF2B5EF4-FFF2-40B4-BE49-F238E27FC236}">
                    <a16:creationId xmlns:a16="http://schemas.microsoft.com/office/drawing/2014/main" id="{456291DC-C0F9-4D31-3D1B-22CCE8095CE6}"/>
                  </a:ext>
                </a:extLst>
              </p:cNvPr>
              <p:cNvGrpSpPr/>
              <p:nvPr/>
            </p:nvGrpSpPr>
            <p:grpSpPr>
              <a:xfrm>
                <a:off x="14011851" y="6156086"/>
                <a:ext cx="501082" cy="501082"/>
                <a:chOff x="0" y="0"/>
                <a:chExt cx="812800" cy="812800"/>
              </a:xfrm>
            </p:grpSpPr>
            <p:sp>
              <p:nvSpPr>
                <p:cNvPr id="31" name="Freeform 24">
                  <a:extLst>
                    <a:ext uri="{FF2B5EF4-FFF2-40B4-BE49-F238E27FC236}">
                      <a16:creationId xmlns:a16="http://schemas.microsoft.com/office/drawing/2014/main" id="{B0DD590B-BE38-6F29-3340-F7A46F0415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32" name="TextBox 25">
                  <a:extLst>
                    <a:ext uri="{FF2B5EF4-FFF2-40B4-BE49-F238E27FC236}">
                      <a16:creationId xmlns:a16="http://schemas.microsoft.com/office/drawing/2014/main" id="{02102ACC-3685-660D-D98D-AFB2D0938E1B}"/>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20" name="Group 19">
              <a:extLst>
                <a:ext uri="{FF2B5EF4-FFF2-40B4-BE49-F238E27FC236}">
                  <a16:creationId xmlns:a16="http://schemas.microsoft.com/office/drawing/2014/main" id="{B575843A-B0BC-D4B0-33DB-91EF4033717C}"/>
                </a:ext>
              </a:extLst>
            </p:cNvPr>
            <p:cNvGrpSpPr/>
            <p:nvPr/>
          </p:nvGrpSpPr>
          <p:grpSpPr>
            <a:xfrm>
              <a:off x="2737123" y="9408524"/>
              <a:ext cx="1258093" cy="1201441"/>
              <a:chOff x="1529788" y="7709965"/>
              <a:chExt cx="1258093" cy="1201441"/>
            </a:xfrm>
          </p:grpSpPr>
          <p:sp>
            <p:nvSpPr>
              <p:cNvPr id="24" name="Teardrop 23">
                <a:extLst>
                  <a:ext uri="{FF2B5EF4-FFF2-40B4-BE49-F238E27FC236}">
                    <a16:creationId xmlns:a16="http://schemas.microsoft.com/office/drawing/2014/main" id="{8FC5FFD6-B945-C985-8447-FE98F7A76348}"/>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5" name="TextBox 24">
                <a:extLst>
                  <a:ext uri="{FF2B5EF4-FFF2-40B4-BE49-F238E27FC236}">
                    <a16:creationId xmlns:a16="http://schemas.microsoft.com/office/drawing/2014/main" id="{102D296E-9620-50B8-24A5-BD05FF689ED5}"/>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21" name="Group 20">
              <a:extLst>
                <a:ext uri="{FF2B5EF4-FFF2-40B4-BE49-F238E27FC236}">
                  <a16:creationId xmlns:a16="http://schemas.microsoft.com/office/drawing/2014/main" id="{20F9B4E1-6931-9A24-5C96-F4CD5C059C19}"/>
                </a:ext>
              </a:extLst>
            </p:cNvPr>
            <p:cNvGrpSpPr/>
            <p:nvPr/>
          </p:nvGrpSpPr>
          <p:grpSpPr>
            <a:xfrm>
              <a:off x="13201909" y="8374317"/>
              <a:ext cx="1246780" cy="1201441"/>
              <a:chOff x="8514045" y="6675758"/>
              <a:chExt cx="1246780" cy="1201441"/>
            </a:xfrm>
          </p:grpSpPr>
          <p:sp>
            <p:nvSpPr>
              <p:cNvPr id="22" name="Teardrop 21">
                <a:extLst>
                  <a:ext uri="{FF2B5EF4-FFF2-40B4-BE49-F238E27FC236}">
                    <a16:creationId xmlns:a16="http://schemas.microsoft.com/office/drawing/2014/main" id="{547AA40D-8A7E-FF10-B54E-C7C88FD7E960}"/>
                  </a:ext>
                </a:extLst>
              </p:cNvPr>
              <p:cNvSpPr/>
              <p:nvPr/>
            </p:nvSpPr>
            <p:spPr>
              <a:xfrm rot="8180344">
                <a:off x="8523613" y="6675758"/>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3" name="TextBox 22">
                <a:extLst>
                  <a:ext uri="{FF2B5EF4-FFF2-40B4-BE49-F238E27FC236}">
                    <a16:creationId xmlns:a16="http://schemas.microsoft.com/office/drawing/2014/main" id="{70168077-95B5-6B11-DB3D-30F0E7AD5432}"/>
                  </a:ext>
                </a:extLst>
              </p:cNvPr>
              <p:cNvSpPr txBox="1"/>
              <p:nvPr/>
            </p:nvSpPr>
            <p:spPr>
              <a:xfrm>
                <a:off x="8514045" y="7006982"/>
                <a:ext cx="1246780" cy="446181"/>
              </a:xfrm>
              <a:prstGeom prst="rect">
                <a:avLst/>
              </a:prstGeom>
              <a:noFill/>
            </p:spPr>
            <p:txBody>
              <a:bodyPr wrap="square" rtlCol="0">
                <a:spAutoFit/>
              </a:bodyPr>
              <a:lstStyle/>
              <a:p>
                <a:pPr algn="ctr"/>
                <a:r>
                  <a:rPr lang="en-US" sz="1333" spc="433" dirty="0">
                    <a:solidFill>
                      <a:srgbClr val="FFFF00"/>
                    </a:solidFill>
                    <a:latin typeface="DM Sans Bold"/>
                  </a:rPr>
                  <a:t>2023</a:t>
                </a:r>
                <a:endParaRPr lang="en-US" sz="1333" dirty="0">
                  <a:solidFill>
                    <a:srgbClr val="FFFF00"/>
                  </a:solidFill>
                </a:endParaRPr>
              </a:p>
            </p:txBody>
          </p:sp>
        </p:grpSp>
      </p:grpSp>
      <p:sp>
        <p:nvSpPr>
          <p:cNvPr id="40" name="Teardrop 39">
            <a:extLst>
              <a:ext uri="{FF2B5EF4-FFF2-40B4-BE49-F238E27FC236}">
                <a16:creationId xmlns:a16="http://schemas.microsoft.com/office/drawing/2014/main" id="{ED976A01-C90C-09B4-D41B-EF69F6312C57}"/>
              </a:ext>
            </a:extLst>
          </p:cNvPr>
          <p:cNvSpPr/>
          <p:nvPr/>
        </p:nvSpPr>
        <p:spPr>
          <a:xfrm rot="8180344">
            <a:off x="4145102" y="5575890"/>
            <a:ext cx="758141" cy="80096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1" name="TextBox 40">
            <a:extLst>
              <a:ext uri="{FF2B5EF4-FFF2-40B4-BE49-F238E27FC236}">
                <a16:creationId xmlns:a16="http://schemas.microsoft.com/office/drawing/2014/main" id="{4A68F385-7FBE-B10D-9611-031FE19DCC6D}"/>
              </a:ext>
            </a:extLst>
          </p:cNvPr>
          <p:cNvSpPr txBox="1"/>
          <p:nvPr/>
        </p:nvSpPr>
        <p:spPr>
          <a:xfrm>
            <a:off x="4152643" y="5796706"/>
            <a:ext cx="831187" cy="297454"/>
          </a:xfrm>
          <a:prstGeom prst="rect">
            <a:avLst/>
          </a:prstGeom>
          <a:noFill/>
        </p:spPr>
        <p:txBody>
          <a:bodyPr wrap="square" rtlCol="0">
            <a:spAutoFit/>
          </a:bodyPr>
          <a:lstStyle/>
          <a:p>
            <a:pPr algn="ctr"/>
            <a:r>
              <a:rPr lang="en-US" sz="1333" spc="433" dirty="0">
                <a:solidFill>
                  <a:srgbClr val="F5AB21"/>
                </a:solidFill>
                <a:latin typeface="DM Sans Bold"/>
              </a:rPr>
              <a:t>2020</a:t>
            </a:r>
            <a:endParaRPr lang="en-US" sz="1333" dirty="0">
              <a:solidFill>
                <a:srgbClr val="F5AB21"/>
              </a:solidFill>
            </a:endParaRPr>
          </a:p>
        </p:txBody>
      </p:sp>
      <p:sp>
        <p:nvSpPr>
          <p:cNvPr id="43" name="Rectangle 42">
            <a:extLst>
              <a:ext uri="{FF2B5EF4-FFF2-40B4-BE49-F238E27FC236}">
                <a16:creationId xmlns:a16="http://schemas.microsoft.com/office/drawing/2014/main" id="{7976E881-8E79-A5D3-066E-61758915F65C}"/>
              </a:ext>
            </a:extLst>
          </p:cNvPr>
          <p:cNvSpPr/>
          <p:nvPr/>
        </p:nvSpPr>
        <p:spPr>
          <a:xfrm>
            <a:off x="711200" y="1651001"/>
            <a:ext cx="4950134" cy="3719331"/>
          </a:xfrm>
          <a:prstGeom prst="rect">
            <a:avLst/>
          </a:prstGeom>
          <a:noFill/>
          <a:ln w="2540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4" name="Rectangle 43">
            <a:extLst>
              <a:ext uri="{FF2B5EF4-FFF2-40B4-BE49-F238E27FC236}">
                <a16:creationId xmlns:a16="http://schemas.microsoft.com/office/drawing/2014/main" id="{B11E44A8-29F8-3822-5DE1-586A378A42A5}"/>
              </a:ext>
            </a:extLst>
          </p:cNvPr>
          <p:cNvSpPr/>
          <p:nvPr/>
        </p:nvSpPr>
        <p:spPr>
          <a:xfrm>
            <a:off x="6096000" y="1646518"/>
            <a:ext cx="4950134" cy="3719331"/>
          </a:xfrm>
          <a:prstGeom prst="rect">
            <a:avLst/>
          </a:prstGeom>
          <a:noFill/>
          <a:ln w="2540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580983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13193-17D0-F223-6B40-0B5C3872275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D7F3E9D-0929-7347-8F2C-CEDE4CA750B0}"/>
              </a:ext>
            </a:extLst>
          </p:cNvPr>
          <p:cNvSpPr/>
          <p:nvPr/>
        </p:nvSpPr>
        <p:spPr>
          <a:xfrm rot="257863">
            <a:off x="-365787" y="4161492"/>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TextBox 17">
            <a:extLst>
              <a:ext uri="{FF2B5EF4-FFF2-40B4-BE49-F238E27FC236}">
                <a16:creationId xmlns:a16="http://schemas.microsoft.com/office/drawing/2014/main" id="{CA882483-8435-DE3C-6F76-17E5EE25A990}"/>
              </a:ext>
            </a:extLst>
          </p:cNvPr>
          <p:cNvSpPr txBox="1"/>
          <p:nvPr/>
        </p:nvSpPr>
        <p:spPr>
          <a:xfrm>
            <a:off x="762001" y="-64852"/>
            <a:ext cx="9370123" cy="1064972"/>
          </a:xfrm>
          <a:prstGeom prst="rect">
            <a:avLst/>
          </a:prstGeom>
        </p:spPr>
        <p:txBody>
          <a:bodyPr wrap="square" lIns="0" tIns="0" rIns="0" bIns="0" rtlCol="0" anchor="t">
            <a:spAutoFit/>
          </a:bodyPr>
          <a:lstStyle/>
          <a:p>
            <a:pPr>
              <a:lnSpc>
                <a:spcPts val="9183"/>
              </a:lnSpc>
            </a:pPr>
            <a:r>
              <a:rPr lang="en-US" sz="5320" spc="652" dirty="0">
                <a:solidFill>
                  <a:srgbClr val="231F20"/>
                </a:solidFill>
                <a:latin typeface="Oswald Bold"/>
              </a:rPr>
              <a:t>CURRICULUM MAPPING</a:t>
            </a:r>
          </a:p>
        </p:txBody>
      </p:sp>
      <p:grpSp>
        <p:nvGrpSpPr>
          <p:cNvPr id="25" name="Group 24">
            <a:extLst>
              <a:ext uri="{FF2B5EF4-FFF2-40B4-BE49-F238E27FC236}">
                <a16:creationId xmlns:a16="http://schemas.microsoft.com/office/drawing/2014/main" id="{CE645A4E-F4BE-68AB-2792-299A15466ECA}"/>
              </a:ext>
            </a:extLst>
          </p:cNvPr>
          <p:cNvGrpSpPr/>
          <p:nvPr/>
        </p:nvGrpSpPr>
        <p:grpSpPr>
          <a:xfrm>
            <a:off x="2796942" y="994111"/>
            <a:ext cx="6406696" cy="1299332"/>
            <a:chOff x="8382000" y="361454"/>
            <a:chExt cx="9610044" cy="1948998"/>
          </a:xfrm>
        </p:grpSpPr>
        <p:grpSp>
          <p:nvGrpSpPr>
            <p:cNvPr id="9" name="Group 8">
              <a:extLst>
                <a:ext uri="{FF2B5EF4-FFF2-40B4-BE49-F238E27FC236}">
                  <a16:creationId xmlns:a16="http://schemas.microsoft.com/office/drawing/2014/main" id="{C6F29B0F-48F9-02BF-ECE7-4CE0AFE5F3C7}"/>
                </a:ext>
              </a:extLst>
            </p:cNvPr>
            <p:cNvGrpSpPr/>
            <p:nvPr/>
          </p:nvGrpSpPr>
          <p:grpSpPr>
            <a:xfrm>
              <a:off x="8382000" y="361454"/>
              <a:ext cx="9610044" cy="1948998"/>
              <a:chOff x="0" y="0"/>
              <a:chExt cx="3682024" cy="746746"/>
            </a:xfrm>
          </p:grpSpPr>
          <p:sp>
            <p:nvSpPr>
              <p:cNvPr id="10" name="Freeform 9">
                <a:extLst>
                  <a:ext uri="{FF2B5EF4-FFF2-40B4-BE49-F238E27FC236}">
                    <a16:creationId xmlns:a16="http://schemas.microsoft.com/office/drawing/2014/main" id="{1D12DC50-15A7-0E18-C63B-3B8AC39D3F4A}"/>
                  </a:ext>
                </a:extLst>
              </p:cNvPr>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p>
                <a:endParaRPr lang="en-US" sz="1200" dirty="0"/>
              </a:p>
            </p:txBody>
          </p:sp>
          <p:sp>
            <p:nvSpPr>
              <p:cNvPr id="11" name="TextBox 10">
                <a:extLst>
                  <a:ext uri="{FF2B5EF4-FFF2-40B4-BE49-F238E27FC236}">
                    <a16:creationId xmlns:a16="http://schemas.microsoft.com/office/drawing/2014/main" id="{8D191E8A-33DE-BE7E-7272-E7F58AEA3268}"/>
                  </a:ext>
                </a:extLst>
              </p:cNvPr>
              <p:cNvSpPr txBox="1"/>
              <p:nvPr/>
            </p:nvSpPr>
            <p:spPr>
              <a:xfrm>
                <a:off x="0" y="-19050"/>
                <a:ext cx="3682024" cy="765796"/>
              </a:xfrm>
              <a:prstGeom prst="rect">
                <a:avLst/>
              </a:prstGeom>
            </p:spPr>
            <p:txBody>
              <a:bodyPr lIns="33867" tIns="33867" rIns="33867" bIns="33867" rtlCol="0" anchor="ctr"/>
              <a:lstStyle/>
              <a:p>
                <a:pPr algn="ctr">
                  <a:lnSpc>
                    <a:spcPts val="1906"/>
                  </a:lnSpc>
                </a:pPr>
                <a:endParaRPr sz="1200"/>
              </a:p>
            </p:txBody>
          </p:sp>
        </p:grpSp>
        <p:sp>
          <p:nvSpPr>
            <p:cNvPr id="12" name="TextBox 18">
              <a:extLst>
                <a:ext uri="{FF2B5EF4-FFF2-40B4-BE49-F238E27FC236}">
                  <a16:creationId xmlns:a16="http://schemas.microsoft.com/office/drawing/2014/main" id="{FE634505-05CA-1B16-C489-ED22EC2F630E}"/>
                </a:ext>
              </a:extLst>
            </p:cNvPr>
            <p:cNvSpPr txBox="1"/>
            <p:nvPr/>
          </p:nvSpPr>
          <p:spPr>
            <a:xfrm>
              <a:off x="10148708" y="571340"/>
              <a:ext cx="7682093" cy="1523399"/>
            </a:xfrm>
            <a:prstGeom prst="rect">
              <a:avLst/>
            </a:prstGeom>
          </p:spPr>
          <p:txBody>
            <a:bodyPr wrap="square" lIns="0" tIns="0" rIns="0" bIns="0" rtlCol="0" anchor="t">
              <a:spAutoFit/>
            </a:bodyPr>
            <a:lstStyle/>
            <a:p>
              <a:pPr marL="304815" indent="-304815">
                <a:lnSpc>
                  <a:spcPts val="2033"/>
                </a:lnSpc>
                <a:spcBef>
                  <a:spcPct val="0"/>
                </a:spcBef>
                <a:buAutoNum type="arabicPeriod"/>
              </a:pPr>
              <a:r>
                <a:rPr lang="en-US" sz="1467" spc="144" dirty="0">
                  <a:solidFill>
                    <a:srgbClr val="231F20"/>
                  </a:solidFill>
                  <a:latin typeface="DM Sans"/>
                </a:rPr>
                <a:t>Identify IPE in curriculum</a:t>
              </a:r>
            </a:p>
            <a:p>
              <a:pPr marL="304815" indent="-304815">
                <a:lnSpc>
                  <a:spcPts val="2033"/>
                </a:lnSpc>
                <a:spcBef>
                  <a:spcPct val="0"/>
                </a:spcBef>
                <a:buAutoNum type="arabicPeriod"/>
              </a:pPr>
              <a:r>
                <a:rPr lang="en-US" sz="1467" spc="144" dirty="0">
                  <a:solidFill>
                    <a:srgbClr val="231F20"/>
                  </a:solidFill>
                  <a:latin typeface="DM Sans"/>
                </a:rPr>
                <a:t>Identify IPE outside of curriculum</a:t>
              </a:r>
            </a:p>
            <a:p>
              <a:pPr marL="304815" indent="-304815">
                <a:lnSpc>
                  <a:spcPts val="2033"/>
                </a:lnSpc>
                <a:spcBef>
                  <a:spcPct val="0"/>
                </a:spcBef>
                <a:buAutoNum type="arabicPeriod"/>
              </a:pPr>
              <a:r>
                <a:rPr lang="en-US" sz="1467" spc="144" dirty="0">
                  <a:solidFill>
                    <a:srgbClr val="231F20"/>
                  </a:solidFill>
                  <a:latin typeface="DM Sans"/>
                </a:rPr>
                <a:t>Reflect on its integration into curriculum</a:t>
              </a:r>
            </a:p>
            <a:p>
              <a:pPr marL="304815" indent="-304815">
                <a:lnSpc>
                  <a:spcPts val="2033"/>
                </a:lnSpc>
                <a:spcBef>
                  <a:spcPct val="0"/>
                </a:spcBef>
                <a:buAutoNum type="arabicPeriod"/>
              </a:pPr>
              <a:r>
                <a:rPr lang="en-US" sz="1467" spc="144" dirty="0">
                  <a:solidFill>
                    <a:srgbClr val="231F20"/>
                  </a:solidFill>
                  <a:latin typeface="DM Sans"/>
                </a:rPr>
                <a:t>Reflect on current gaps vs. ideal future</a:t>
              </a:r>
            </a:p>
          </p:txBody>
        </p:sp>
        <p:sp>
          <p:nvSpPr>
            <p:cNvPr id="20" name="Freeform 7">
              <a:extLst>
                <a:ext uri="{FF2B5EF4-FFF2-40B4-BE49-F238E27FC236}">
                  <a16:creationId xmlns:a16="http://schemas.microsoft.com/office/drawing/2014/main" id="{1E7E601F-5D5F-4A98-DF3D-9F1CEE7F1438}"/>
                </a:ext>
              </a:extLst>
            </p:cNvPr>
            <p:cNvSpPr/>
            <p:nvPr/>
          </p:nvSpPr>
          <p:spPr>
            <a:xfrm>
              <a:off x="8572842" y="646611"/>
              <a:ext cx="1333158" cy="1372689"/>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22" name="Group 21">
              <a:extLst>
                <a:ext uri="{FF2B5EF4-FFF2-40B4-BE49-F238E27FC236}">
                  <a16:creationId xmlns:a16="http://schemas.microsoft.com/office/drawing/2014/main" id="{CD53FB6C-1194-60D1-C6EA-AF93ECA883B4}"/>
                </a:ext>
              </a:extLst>
            </p:cNvPr>
            <p:cNvGrpSpPr/>
            <p:nvPr/>
          </p:nvGrpSpPr>
          <p:grpSpPr>
            <a:xfrm>
              <a:off x="8686800" y="815892"/>
              <a:ext cx="1091134" cy="1051008"/>
              <a:chOff x="826244" y="2922515"/>
              <a:chExt cx="1091134" cy="1051008"/>
            </a:xfrm>
          </p:grpSpPr>
          <p:sp>
            <p:nvSpPr>
              <p:cNvPr id="21" name="Oval 20">
                <a:extLst>
                  <a:ext uri="{FF2B5EF4-FFF2-40B4-BE49-F238E27FC236}">
                    <a16:creationId xmlns:a16="http://schemas.microsoft.com/office/drawing/2014/main" id="{AA08794F-FA04-C9A1-CBD1-52D61D882ADC}"/>
                  </a:ext>
                </a:extLst>
              </p:cNvPr>
              <p:cNvSpPr/>
              <p:nvPr/>
            </p:nvSpPr>
            <p:spPr>
              <a:xfrm>
                <a:off x="826244" y="2922515"/>
                <a:ext cx="1091134" cy="105100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8">
                <a:extLst>
                  <a:ext uri="{FF2B5EF4-FFF2-40B4-BE49-F238E27FC236}">
                    <a16:creationId xmlns:a16="http://schemas.microsoft.com/office/drawing/2014/main" id="{998F2BCA-1461-F67D-3833-6458CE7DA69E}"/>
                  </a:ext>
                </a:extLst>
              </p:cNvPr>
              <p:cNvPicPr>
                <a:picLocks noChangeAspect="1"/>
              </p:cNvPicPr>
              <p:nvPr/>
            </p:nvPicPr>
            <p:blipFill>
              <a:blip r:embed="rId6"/>
              <a:stretch>
                <a:fillRect/>
              </a:stretch>
            </p:blipFill>
            <p:spPr>
              <a:xfrm>
                <a:off x="966761" y="3038534"/>
                <a:ext cx="938239" cy="809566"/>
              </a:xfrm>
              <a:prstGeom prst="rect">
                <a:avLst/>
              </a:prstGeom>
            </p:spPr>
          </p:pic>
        </p:grpSp>
      </p:grpSp>
      <p:grpSp>
        <p:nvGrpSpPr>
          <p:cNvPr id="66" name="Group 65">
            <a:extLst>
              <a:ext uri="{FF2B5EF4-FFF2-40B4-BE49-F238E27FC236}">
                <a16:creationId xmlns:a16="http://schemas.microsoft.com/office/drawing/2014/main" id="{EC56B8DA-E672-81D5-F9C9-22A8AF3E0A83}"/>
              </a:ext>
            </a:extLst>
          </p:cNvPr>
          <p:cNvGrpSpPr/>
          <p:nvPr/>
        </p:nvGrpSpPr>
        <p:grpSpPr>
          <a:xfrm>
            <a:off x="739466" y="5582878"/>
            <a:ext cx="10072612" cy="1490433"/>
            <a:chOff x="1109199" y="8374317"/>
            <a:chExt cx="15108918" cy="2235649"/>
          </a:xfrm>
        </p:grpSpPr>
        <p:grpSp>
          <p:nvGrpSpPr>
            <p:cNvPr id="42" name="Group 41">
              <a:extLst>
                <a:ext uri="{FF2B5EF4-FFF2-40B4-BE49-F238E27FC236}">
                  <a16:creationId xmlns:a16="http://schemas.microsoft.com/office/drawing/2014/main" id="{994401A5-F411-EFC4-C5D9-0235E6CEACF9}"/>
                </a:ext>
              </a:extLst>
            </p:cNvPr>
            <p:cNvGrpSpPr/>
            <p:nvPr/>
          </p:nvGrpSpPr>
          <p:grpSpPr>
            <a:xfrm>
              <a:off x="1109199" y="8374317"/>
              <a:ext cx="15108918" cy="2235648"/>
              <a:chOff x="1109199" y="8374317"/>
              <a:chExt cx="15108918" cy="2235648"/>
            </a:xfrm>
          </p:grpSpPr>
          <p:grpSp>
            <p:nvGrpSpPr>
              <p:cNvPr id="43" name="Group 42">
                <a:extLst>
                  <a:ext uri="{FF2B5EF4-FFF2-40B4-BE49-F238E27FC236}">
                    <a16:creationId xmlns:a16="http://schemas.microsoft.com/office/drawing/2014/main" id="{3CA65E39-40BA-2E5F-FDF4-D9464EDB3D24}"/>
                  </a:ext>
                </a:extLst>
              </p:cNvPr>
              <p:cNvGrpSpPr/>
              <p:nvPr/>
            </p:nvGrpSpPr>
            <p:grpSpPr>
              <a:xfrm>
                <a:off x="1109199" y="8374317"/>
                <a:ext cx="15108918" cy="2235648"/>
                <a:chOff x="1109199" y="8374317"/>
                <a:chExt cx="15108918" cy="2235648"/>
              </a:xfrm>
            </p:grpSpPr>
            <p:grpSp>
              <p:nvGrpSpPr>
                <p:cNvPr id="46" name="Group 45">
                  <a:extLst>
                    <a:ext uri="{FF2B5EF4-FFF2-40B4-BE49-F238E27FC236}">
                      <a16:creationId xmlns:a16="http://schemas.microsoft.com/office/drawing/2014/main" id="{3D4AC37B-A5BC-8ECB-C293-6635603BC134}"/>
                    </a:ext>
                  </a:extLst>
                </p:cNvPr>
                <p:cNvGrpSpPr/>
                <p:nvPr/>
              </p:nvGrpSpPr>
              <p:grpSpPr>
                <a:xfrm>
                  <a:off x="1109199" y="9900218"/>
                  <a:ext cx="15108918" cy="501082"/>
                  <a:chOff x="1589541" y="6156086"/>
                  <a:chExt cx="15108918" cy="501082"/>
                </a:xfrm>
              </p:grpSpPr>
              <p:sp>
                <p:nvSpPr>
                  <p:cNvPr id="53" name="AutoShape 5">
                    <a:extLst>
                      <a:ext uri="{FF2B5EF4-FFF2-40B4-BE49-F238E27FC236}">
                        <a16:creationId xmlns:a16="http://schemas.microsoft.com/office/drawing/2014/main" id="{FC9973FD-DD09-8CC9-A53C-F8EC4642701E}"/>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dirty="0"/>
                  </a:p>
                </p:txBody>
              </p:sp>
              <p:sp>
                <p:nvSpPr>
                  <p:cNvPr id="54" name="TextBox 8">
                    <a:extLst>
                      <a:ext uri="{FF2B5EF4-FFF2-40B4-BE49-F238E27FC236}">
                        <a16:creationId xmlns:a16="http://schemas.microsoft.com/office/drawing/2014/main" id="{BEA60555-E8FD-F7DC-A86D-B44C6EAD273D}"/>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55" name="Group 13">
                    <a:extLst>
                      <a:ext uri="{FF2B5EF4-FFF2-40B4-BE49-F238E27FC236}">
                        <a16:creationId xmlns:a16="http://schemas.microsoft.com/office/drawing/2014/main" id="{68F4E775-9D1B-8754-B143-EFA00908A0A3}"/>
                      </a:ext>
                    </a:extLst>
                  </p:cNvPr>
                  <p:cNvGrpSpPr/>
                  <p:nvPr/>
                </p:nvGrpSpPr>
                <p:grpSpPr>
                  <a:xfrm>
                    <a:off x="7030737" y="6156086"/>
                    <a:ext cx="501082" cy="501082"/>
                    <a:chOff x="0" y="0"/>
                    <a:chExt cx="812800" cy="812800"/>
                  </a:xfrm>
                </p:grpSpPr>
                <p:sp>
                  <p:nvSpPr>
                    <p:cNvPr id="62" name="Freeform 14">
                      <a:extLst>
                        <a:ext uri="{FF2B5EF4-FFF2-40B4-BE49-F238E27FC236}">
                          <a16:creationId xmlns:a16="http://schemas.microsoft.com/office/drawing/2014/main" id="{5ED1C222-56DA-59C7-D211-CBAF3D526DF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3" name="TextBox 15">
                      <a:extLst>
                        <a:ext uri="{FF2B5EF4-FFF2-40B4-BE49-F238E27FC236}">
                          <a16:creationId xmlns:a16="http://schemas.microsoft.com/office/drawing/2014/main" id="{56137B0D-898B-58C2-85DB-D93D5B0E1FE4}"/>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56" name="Group 18">
                    <a:extLst>
                      <a:ext uri="{FF2B5EF4-FFF2-40B4-BE49-F238E27FC236}">
                        <a16:creationId xmlns:a16="http://schemas.microsoft.com/office/drawing/2014/main" id="{5C5B8A2A-19FC-DFA5-7934-F0A35D50AEDE}"/>
                      </a:ext>
                    </a:extLst>
                  </p:cNvPr>
                  <p:cNvGrpSpPr/>
                  <p:nvPr/>
                </p:nvGrpSpPr>
                <p:grpSpPr>
                  <a:xfrm>
                    <a:off x="10521294" y="6156086"/>
                    <a:ext cx="501082" cy="501082"/>
                    <a:chOff x="0" y="0"/>
                    <a:chExt cx="812800" cy="812800"/>
                  </a:xfrm>
                </p:grpSpPr>
                <p:sp>
                  <p:nvSpPr>
                    <p:cNvPr id="60" name="Freeform 19">
                      <a:extLst>
                        <a:ext uri="{FF2B5EF4-FFF2-40B4-BE49-F238E27FC236}">
                          <a16:creationId xmlns:a16="http://schemas.microsoft.com/office/drawing/2014/main" id="{75F5C62F-268D-9377-3E1F-992AD1FF85D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1" name="TextBox 20">
                      <a:extLst>
                        <a:ext uri="{FF2B5EF4-FFF2-40B4-BE49-F238E27FC236}">
                          <a16:creationId xmlns:a16="http://schemas.microsoft.com/office/drawing/2014/main" id="{5486239A-4C7B-DE18-B831-888AAD3374E7}"/>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57" name="Group 23">
                    <a:extLst>
                      <a:ext uri="{FF2B5EF4-FFF2-40B4-BE49-F238E27FC236}">
                        <a16:creationId xmlns:a16="http://schemas.microsoft.com/office/drawing/2014/main" id="{DB8EF0F0-05AB-EC0F-DFDA-3EEC771916B0}"/>
                      </a:ext>
                    </a:extLst>
                  </p:cNvPr>
                  <p:cNvGrpSpPr/>
                  <p:nvPr/>
                </p:nvGrpSpPr>
                <p:grpSpPr>
                  <a:xfrm>
                    <a:off x="14011851" y="6156086"/>
                    <a:ext cx="501082" cy="501082"/>
                    <a:chOff x="0" y="0"/>
                    <a:chExt cx="812800" cy="812800"/>
                  </a:xfrm>
                </p:grpSpPr>
                <p:sp>
                  <p:nvSpPr>
                    <p:cNvPr id="58" name="Freeform 24">
                      <a:extLst>
                        <a:ext uri="{FF2B5EF4-FFF2-40B4-BE49-F238E27FC236}">
                          <a16:creationId xmlns:a16="http://schemas.microsoft.com/office/drawing/2014/main" id="{6732A487-3179-077E-DD48-CC2132201A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59" name="TextBox 25">
                      <a:extLst>
                        <a:ext uri="{FF2B5EF4-FFF2-40B4-BE49-F238E27FC236}">
                          <a16:creationId xmlns:a16="http://schemas.microsoft.com/office/drawing/2014/main" id="{404E815A-BA35-9AA7-D7D3-BE5853477D54}"/>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47" name="Group 46">
                  <a:extLst>
                    <a:ext uri="{FF2B5EF4-FFF2-40B4-BE49-F238E27FC236}">
                      <a16:creationId xmlns:a16="http://schemas.microsoft.com/office/drawing/2014/main" id="{F80824C9-618C-4D92-C27F-8D175B10D8FF}"/>
                    </a:ext>
                  </a:extLst>
                </p:cNvPr>
                <p:cNvGrpSpPr/>
                <p:nvPr/>
              </p:nvGrpSpPr>
              <p:grpSpPr>
                <a:xfrm>
                  <a:off x="2737123" y="9408524"/>
                  <a:ext cx="1258093" cy="1201441"/>
                  <a:chOff x="1529788" y="7709965"/>
                  <a:chExt cx="1258093" cy="1201441"/>
                </a:xfrm>
              </p:grpSpPr>
              <p:sp>
                <p:nvSpPr>
                  <p:cNvPr id="51" name="Teardrop 50">
                    <a:extLst>
                      <a:ext uri="{FF2B5EF4-FFF2-40B4-BE49-F238E27FC236}">
                        <a16:creationId xmlns:a16="http://schemas.microsoft.com/office/drawing/2014/main" id="{C37F37FB-3EFB-FE9E-ABDD-276ECCA16B8C}"/>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2" name="TextBox 51">
                    <a:extLst>
                      <a:ext uri="{FF2B5EF4-FFF2-40B4-BE49-F238E27FC236}">
                        <a16:creationId xmlns:a16="http://schemas.microsoft.com/office/drawing/2014/main" id="{94C2B486-18C8-FE44-663B-4E67F5943261}"/>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48" name="Group 47">
                  <a:extLst>
                    <a:ext uri="{FF2B5EF4-FFF2-40B4-BE49-F238E27FC236}">
                      <a16:creationId xmlns:a16="http://schemas.microsoft.com/office/drawing/2014/main" id="{123641F6-0156-75D8-E711-0190630B25BD}"/>
                    </a:ext>
                  </a:extLst>
                </p:cNvPr>
                <p:cNvGrpSpPr/>
                <p:nvPr/>
              </p:nvGrpSpPr>
              <p:grpSpPr>
                <a:xfrm>
                  <a:off x="13201909" y="8374317"/>
                  <a:ext cx="1246780" cy="1201441"/>
                  <a:chOff x="8514045" y="6675758"/>
                  <a:chExt cx="1246780" cy="1201441"/>
                </a:xfrm>
              </p:grpSpPr>
              <p:sp>
                <p:nvSpPr>
                  <p:cNvPr id="49" name="Teardrop 48">
                    <a:extLst>
                      <a:ext uri="{FF2B5EF4-FFF2-40B4-BE49-F238E27FC236}">
                        <a16:creationId xmlns:a16="http://schemas.microsoft.com/office/drawing/2014/main" id="{6A1B5216-5384-8D34-92CB-53F97C4DD2A6}"/>
                      </a:ext>
                    </a:extLst>
                  </p:cNvPr>
                  <p:cNvSpPr/>
                  <p:nvPr/>
                </p:nvSpPr>
                <p:spPr>
                  <a:xfrm rot="8180344">
                    <a:off x="8523613" y="6675758"/>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0" name="TextBox 49">
                    <a:extLst>
                      <a:ext uri="{FF2B5EF4-FFF2-40B4-BE49-F238E27FC236}">
                        <a16:creationId xmlns:a16="http://schemas.microsoft.com/office/drawing/2014/main" id="{E8307172-FDDB-2A2E-C501-21331C1F26C9}"/>
                      </a:ext>
                    </a:extLst>
                  </p:cNvPr>
                  <p:cNvSpPr txBox="1"/>
                  <p:nvPr/>
                </p:nvSpPr>
                <p:spPr>
                  <a:xfrm>
                    <a:off x="8514045" y="7006982"/>
                    <a:ext cx="1246780" cy="446181"/>
                  </a:xfrm>
                  <a:prstGeom prst="rect">
                    <a:avLst/>
                  </a:prstGeom>
                  <a:noFill/>
                </p:spPr>
                <p:txBody>
                  <a:bodyPr wrap="square" rtlCol="0">
                    <a:spAutoFit/>
                  </a:bodyPr>
                  <a:lstStyle/>
                  <a:p>
                    <a:pPr algn="ctr"/>
                    <a:r>
                      <a:rPr lang="en-US" sz="1333" spc="433" dirty="0">
                        <a:solidFill>
                          <a:srgbClr val="FFFF00"/>
                        </a:solidFill>
                        <a:latin typeface="DM Sans Bold"/>
                      </a:rPr>
                      <a:t>2023</a:t>
                    </a:r>
                    <a:endParaRPr lang="en-US" sz="1333" dirty="0">
                      <a:solidFill>
                        <a:srgbClr val="FFFF00"/>
                      </a:solidFill>
                    </a:endParaRPr>
                  </a:p>
                </p:txBody>
              </p:sp>
            </p:grpSp>
          </p:grpSp>
          <p:sp>
            <p:nvSpPr>
              <p:cNvPr id="44" name="Teardrop 43">
                <a:extLst>
                  <a:ext uri="{FF2B5EF4-FFF2-40B4-BE49-F238E27FC236}">
                    <a16:creationId xmlns:a16="http://schemas.microsoft.com/office/drawing/2014/main" id="{8AFFC3DD-C428-E1AE-FE27-75B11C435F14}"/>
                  </a:ext>
                </a:extLst>
              </p:cNvPr>
              <p:cNvSpPr/>
              <p:nvPr/>
            </p:nvSpPr>
            <p:spPr>
              <a:xfrm rot="8180344">
                <a:off x="6181146" y="937844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5" name="TextBox 44">
                <a:extLst>
                  <a:ext uri="{FF2B5EF4-FFF2-40B4-BE49-F238E27FC236}">
                    <a16:creationId xmlns:a16="http://schemas.microsoft.com/office/drawing/2014/main" id="{D8B3E350-B551-8876-6C42-8ECFA26E79A5}"/>
                  </a:ext>
                </a:extLst>
              </p:cNvPr>
              <p:cNvSpPr txBox="1"/>
              <p:nvPr/>
            </p:nvSpPr>
            <p:spPr>
              <a:xfrm>
                <a:off x="6192459" y="9709670"/>
                <a:ext cx="1246781" cy="446181"/>
              </a:xfrm>
              <a:prstGeom prst="rect">
                <a:avLst/>
              </a:prstGeom>
              <a:noFill/>
            </p:spPr>
            <p:txBody>
              <a:bodyPr wrap="square" rtlCol="0">
                <a:spAutoFit/>
              </a:bodyPr>
              <a:lstStyle/>
              <a:p>
                <a:pPr algn="ctr"/>
                <a:r>
                  <a:rPr lang="en-US" sz="1333" spc="433" dirty="0">
                    <a:solidFill>
                      <a:schemeClr val="bg1"/>
                    </a:solidFill>
                    <a:latin typeface="DM Sans Bold"/>
                  </a:rPr>
                  <a:t>2020</a:t>
                </a:r>
                <a:endParaRPr lang="en-US" sz="1333" dirty="0">
                  <a:solidFill>
                    <a:schemeClr val="bg1"/>
                  </a:solidFill>
                </a:endParaRPr>
              </a:p>
            </p:txBody>
          </p:sp>
        </p:grpSp>
        <p:sp>
          <p:nvSpPr>
            <p:cNvPr id="64" name="Teardrop 63">
              <a:extLst>
                <a:ext uri="{FF2B5EF4-FFF2-40B4-BE49-F238E27FC236}">
                  <a16:creationId xmlns:a16="http://schemas.microsoft.com/office/drawing/2014/main" id="{945111CE-D873-B999-94DE-6174F8C5BDB2}"/>
                </a:ext>
              </a:extLst>
            </p:cNvPr>
            <p:cNvSpPr/>
            <p:nvPr/>
          </p:nvSpPr>
          <p:spPr>
            <a:xfrm rot="8180344">
              <a:off x="9747014" y="940852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5" name="TextBox 64">
              <a:extLst>
                <a:ext uri="{FF2B5EF4-FFF2-40B4-BE49-F238E27FC236}">
                  <a16:creationId xmlns:a16="http://schemas.microsoft.com/office/drawing/2014/main" id="{B6B45F54-FA56-ED60-FB85-A99010751997}"/>
                </a:ext>
              </a:extLst>
            </p:cNvPr>
            <p:cNvSpPr txBox="1"/>
            <p:nvPr/>
          </p:nvSpPr>
          <p:spPr>
            <a:xfrm>
              <a:off x="9758327" y="9739749"/>
              <a:ext cx="1246781" cy="446181"/>
            </a:xfrm>
            <a:prstGeom prst="rect">
              <a:avLst/>
            </a:prstGeom>
            <a:noFill/>
          </p:spPr>
          <p:txBody>
            <a:bodyPr wrap="square" rtlCol="0">
              <a:spAutoFit/>
            </a:bodyPr>
            <a:lstStyle/>
            <a:p>
              <a:pPr algn="ctr"/>
              <a:r>
                <a:rPr lang="en-US" sz="1333" spc="433" dirty="0">
                  <a:solidFill>
                    <a:schemeClr val="bg1"/>
                  </a:solidFill>
                  <a:latin typeface="DM Sans Bold"/>
                </a:rPr>
                <a:t>2021</a:t>
              </a:r>
              <a:endParaRPr lang="en-US" sz="1333" dirty="0">
                <a:solidFill>
                  <a:schemeClr val="bg1"/>
                </a:solidFill>
              </a:endParaRPr>
            </a:p>
          </p:txBody>
        </p:sp>
      </p:grpSp>
      <p:pic>
        <p:nvPicPr>
          <p:cNvPr id="4" name="Picture 3" descr="A person smiling at camera&#10;&#10;Description automatically generated">
            <a:extLst>
              <a:ext uri="{FF2B5EF4-FFF2-40B4-BE49-F238E27FC236}">
                <a16:creationId xmlns:a16="http://schemas.microsoft.com/office/drawing/2014/main" id="{9B02C855-76A8-517F-9C7D-19358E6BD76E}"/>
              </a:ext>
            </a:extLst>
          </p:cNvPr>
          <p:cNvPicPr>
            <a:picLocks noChangeAspect="1"/>
          </p:cNvPicPr>
          <p:nvPr/>
        </p:nvPicPr>
        <p:blipFill rotWithShape="1">
          <a:blip r:embed="rId7">
            <a:extLst>
              <a:ext uri="{28A0092B-C50C-407E-A947-70E740481C1C}">
                <a14:useLocalDpi xmlns:a14="http://schemas.microsoft.com/office/drawing/2010/main" val="0"/>
              </a:ext>
            </a:extLst>
          </a:blip>
          <a:srcRect t="12208" b="24914"/>
          <a:stretch/>
        </p:blipFill>
        <p:spPr>
          <a:xfrm>
            <a:off x="4558548" y="2426702"/>
            <a:ext cx="2256478" cy="2128266"/>
          </a:xfrm>
          <a:prstGeom prst="ellipse">
            <a:avLst/>
          </a:prstGeom>
        </p:spPr>
      </p:pic>
      <p:sp>
        <p:nvSpPr>
          <p:cNvPr id="5" name="TextBox 27">
            <a:extLst>
              <a:ext uri="{FF2B5EF4-FFF2-40B4-BE49-F238E27FC236}">
                <a16:creationId xmlns:a16="http://schemas.microsoft.com/office/drawing/2014/main" id="{AE09EC8B-2E2D-7EAD-8A9B-3B25ECFC1BC8}"/>
              </a:ext>
            </a:extLst>
          </p:cNvPr>
          <p:cNvSpPr txBox="1"/>
          <p:nvPr/>
        </p:nvSpPr>
        <p:spPr>
          <a:xfrm>
            <a:off x="4700985" y="4692471"/>
            <a:ext cx="3348144" cy="277127"/>
          </a:xfrm>
          <a:prstGeom prst="rect">
            <a:avLst/>
          </a:prstGeom>
        </p:spPr>
        <p:txBody>
          <a:bodyPr wrap="square" lIns="0" tIns="0" rIns="0" bIns="0" rtlCol="0" anchor="t">
            <a:spAutoFit/>
          </a:bodyPr>
          <a:lstStyle/>
          <a:p>
            <a:pPr>
              <a:lnSpc>
                <a:spcPts val="2312"/>
              </a:lnSpc>
            </a:pPr>
            <a:r>
              <a:rPr lang="en-US" sz="1651" dirty="0">
                <a:solidFill>
                  <a:srgbClr val="000000"/>
                </a:solidFill>
                <a:latin typeface="DM Sans Bold"/>
              </a:rPr>
              <a:t>Geneviève Mailloux</a:t>
            </a:r>
          </a:p>
        </p:txBody>
      </p:sp>
    </p:spTree>
    <p:extLst>
      <p:ext uri="{BB962C8B-B14F-4D97-AF65-F5344CB8AC3E}">
        <p14:creationId xmlns:p14="http://schemas.microsoft.com/office/powerpoint/2010/main" val="2296746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C997A-C3FA-8A1C-9318-AF3AA5D832A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0DBA54E-BA15-EF1D-9632-F449A247EA4A}"/>
              </a:ext>
            </a:extLst>
          </p:cNvPr>
          <p:cNvSpPr/>
          <p:nvPr/>
        </p:nvSpPr>
        <p:spPr>
          <a:xfrm rot="257863">
            <a:off x="-365787" y="4161492"/>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TextBox 17">
            <a:extLst>
              <a:ext uri="{FF2B5EF4-FFF2-40B4-BE49-F238E27FC236}">
                <a16:creationId xmlns:a16="http://schemas.microsoft.com/office/drawing/2014/main" id="{AEE9DD9F-05A9-3ADD-0F6F-1DF800D9F1EC}"/>
              </a:ext>
            </a:extLst>
          </p:cNvPr>
          <p:cNvSpPr txBox="1"/>
          <p:nvPr/>
        </p:nvSpPr>
        <p:spPr>
          <a:xfrm>
            <a:off x="762001" y="-64852"/>
            <a:ext cx="9370123" cy="1064972"/>
          </a:xfrm>
          <a:prstGeom prst="rect">
            <a:avLst/>
          </a:prstGeom>
        </p:spPr>
        <p:txBody>
          <a:bodyPr wrap="square" lIns="0" tIns="0" rIns="0" bIns="0" rtlCol="0" anchor="t">
            <a:spAutoFit/>
          </a:bodyPr>
          <a:lstStyle/>
          <a:p>
            <a:pPr>
              <a:lnSpc>
                <a:spcPts val="9183"/>
              </a:lnSpc>
            </a:pPr>
            <a:r>
              <a:rPr lang="en-US" sz="5320" spc="652" dirty="0">
                <a:solidFill>
                  <a:srgbClr val="231F20"/>
                </a:solidFill>
                <a:latin typeface="Oswald Bold"/>
              </a:rPr>
              <a:t>CURRICULUM MAPPING</a:t>
            </a:r>
          </a:p>
        </p:txBody>
      </p:sp>
      <p:pic>
        <p:nvPicPr>
          <p:cNvPr id="8" name="Picture 7" descr="A close-up of a spreadsheet&#10;&#10;Description automatically generated">
            <a:extLst>
              <a:ext uri="{FF2B5EF4-FFF2-40B4-BE49-F238E27FC236}">
                <a16:creationId xmlns:a16="http://schemas.microsoft.com/office/drawing/2014/main" id="{6B2686C0-6875-6BFF-D41F-F213D947A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946" y="2665918"/>
            <a:ext cx="7140689" cy="3656033"/>
          </a:xfrm>
          <a:prstGeom prst="rect">
            <a:avLst/>
          </a:prstGeom>
          <a:ln w="317500">
            <a:solidFill>
              <a:schemeClr val="bg1">
                <a:lumMod val="85000"/>
              </a:schemeClr>
            </a:solidFill>
          </a:ln>
        </p:spPr>
      </p:pic>
      <p:grpSp>
        <p:nvGrpSpPr>
          <p:cNvPr id="25" name="Group 24">
            <a:extLst>
              <a:ext uri="{FF2B5EF4-FFF2-40B4-BE49-F238E27FC236}">
                <a16:creationId xmlns:a16="http://schemas.microsoft.com/office/drawing/2014/main" id="{C86C790E-A3B2-2DAC-6282-9FCC9DC9BC74}"/>
              </a:ext>
            </a:extLst>
          </p:cNvPr>
          <p:cNvGrpSpPr/>
          <p:nvPr/>
        </p:nvGrpSpPr>
        <p:grpSpPr>
          <a:xfrm>
            <a:off x="2796942" y="994111"/>
            <a:ext cx="6406696" cy="1299332"/>
            <a:chOff x="8382000" y="361454"/>
            <a:chExt cx="9610044" cy="1948998"/>
          </a:xfrm>
        </p:grpSpPr>
        <p:grpSp>
          <p:nvGrpSpPr>
            <p:cNvPr id="9" name="Group 8">
              <a:extLst>
                <a:ext uri="{FF2B5EF4-FFF2-40B4-BE49-F238E27FC236}">
                  <a16:creationId xmlns:a16="http://schemas.microsoft.com/office/drawing/2014/main" id="{6E2A747C-3431-BC0E-413D-E8C3E7D12CC6}"/>
                </a:ext>
              </a:extLst>
            </p:cNvPr>
            <p:cNvGrpSpPr/>
            <p:nvPr/>
          </p:nvGrpSpPr>
          <p:grpSpPr>
            <a:xfrm>
              <a:off x="8382000" y="361454"/>
              <a:ext cx="9610044" cy="1948998"/>
              <a:chOff x="0" y="0"/>
              <a:chExt cx="3682024" cy="746746"/>
            </a:xfrm>
          </p:grpSpPr>
          <p:sp>
            <p:nvSpPr>
              <p:cNvPr id="10" name="Freeform 9">
                <a:extLst>
                  <a:ext uri="{FF2B5EF4-FFF2-40B4-BE49-F238E27FC236}">
                    <a16:creationId xmlns:a16="http://schemas.microsoft.com/office/drawing/2014/main" id="{60CA3001-902B-337A-4BFC-D2B0C096C346}"/>
                  </a:ext>
                </a:extLst>
              </p:cNvPr>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p>
                <a:endParaRPr lang="en-US" sz="1200"/>
              </a:p>
            </p:txBody>
          </p:sp>
          <p:sp>
            <p:nvSpPr>
              <p:cNvPr id="11" name="TextBox 10">
                <a:extLst>
                  <a:ext uri="{FF2B5EF4-FFF2-40B4-BE49-F238E27FC236}">
                    <a16:creationId xmlns:a16="http://schemas.microsoft.com/office/drawing/2014/main" id="{553F241A-BD79-FD95-8F82-42B0F2EFD3BD}"/>
                  </a:ext>
                </a:extLst>
              </p:cNvPr>
              <p:cNvSpPr txBox="1"/>
              <p:nvPr/>
            </p:nvSpPr>
            <p:spPr>
              <a:xfrm>
                <a:off x="0" y="-19050"/>
                <a:ext cx="3682024" cy="765796"/>
              </a:xfrm>
              <a:prstGeom prst="rect">
                <a:avLst/>
              </a:prstGeom>
            </p:spPr>
            <p:txBody>
              <a:bodyPr lIns="33867" tIns="33867" rIns="33867" bIns="33867" rtlCol="0" anchor="ctr"/>
              <a:lstStyle/>
              <a:p>
                <a:pPr algn="ctr">
                  <a:lnSpc>
                    <a:spcPts val="1906"/>
                  </a:lnSpc>
                </a:pPr>
                <a:endParaRPr sz="1200"/>
              </a:p>
            </p:txBody>
          </p:sp>
        </p:grpSp>
        <p:sp>
          <p:nvSpPr>
            <p:cNvPr id="12" name="TextBox 18">
              <a:extLst>
                <a:ext uri="{FF2B5EF4-FFF2-40B4-BE49-F238E27FC236}">
                  <a16:creationId xmlns:a16="http://schemas.microsoft.com/office/drawing/2014/main" id="{6397690E-BD66-4648-5CC6-2FC38E1730C2}"/>
                </a:ext>
              </a:extLst>
            </p:cNvPr>
            <p:cNvSpPr txBox="1"/>
            <p:nvPr/>
          </p:nvSpPr>
          <p:spPr>
            <a:xfrm>
              <a:off x="10148708" y="571340"/>
              <a:ext cx="7682093" cy="1523687"/>
            </a:xfrm>
            <a:prstGeom prst="rect">
              <a:avLst/>
            </a:prstGeom>
          </p:spPr>
          <p:txBody>
            <a:bodyPr wrap="square" lIns="0" tIns="0" rIns="0" bIns="0" rtlCol="0" anchor="t">
              <a:spAutoFit/>
            </a:bodyPr>
            <a:lstStyle/>
            <a:p>
              <a:pPr marL="304815" indent="-304815">
                <a:lnSpc>
                  <a:spcPts val="2033"/>
                </a:lnSpc>
                <a:spcBef>
                  <a:spcPct val="0"/>
                </a:spcBef>
                <a:buAutoNum type="arabicPeriod"/>
              </a:pPr>
              <a:r>
                <a:rPr lang="en-US" sz="2133" b="1" spc="144" dirty="0">
                  <a:solidFill>
                    <a:srgbClr val="231F20"/>
                  </a:solidFill>
                  <a:highlight>
                    <a:srgbClr val="5FD9E9"/>
                  </a:highlight>
                  <a:latin typeface="DM Sans"/>
                </a:rPr>
                <a:t>Identify IPE in curriculum</a:t>
              </a:r>
            </a:p>
            <a:p>
              <a:pPr marL="304815" indent="-304815">
                <a:lnSpc>
                  <a:spcPts val="2033"/>
                </a:lnSpc>
                <a:spcBef>
                  <a:spcPct val="0"/>
                </a:spcBef>
                <a:buAutoNum type="arabicPeriod"/>
              </a:pPr>
              <a:r>
                <a:rPr lang="en-US" sz="1473" spc="144" dirty="0">
                  <a:solidFill>
                    <a:srgbClr val="231F20"/>
                  </a:solidFill>
                  <a:latin typeface="DM Sans"/>
                </a:rPr>
                <a:t>Identify IPE outside of curriculum</a:t>
              </a:r>
            </a:p>
            <a:p>
              <a:pPr marL="304815" indent="-304815">
                <a:lnSpc>
                  <a:spcPts val="2033"/>
                </a:lnSpc>
                <a:spcBef>
                  <a:spcPct val="0"/>
                </a:spcBef>
                <a:buAutoNum type="arabicPeriod"/>
              </a:pPr>
              <a:r>
                <a:rPr lang="en-US" sz="1473" spc="144" dirty="0">
                  <a:solidFill>
                    <a:srgbClr val="231F20"/>
                  </a:solidFill>
                  <a:latin typeface="DM Sans"/>
                </a:rPr>
                <a:t>Reflect on its integration into curriculum</a:t>
              </a:r>
            </a:p>
            <a:p>
              <a:pPr marL="304815" indent="-304815">
                <a:lnSpc>
                  <a:spcPts val="2033"/>
                </a:lnSpc>
                <a:spcBef>
                  <a:spcPct val="0"/>
                </a:spcBef>
                <a:buAutoNum type="arabicPeriod"/>
              </a:pPr>
              <a:r>
                <a:rPr lang="en-US" sz="1473" spc="144" dirty="0">
                  <a:solidFill>
                    <a:srgbClr val="231F20"/>
                  </a:solidFill>
                  <a:latin typeface="DM Sans"/>
                </a:rPr>
                <a:t>Reflect on current gaps vs. ideal future</a:t>
              </a:r>
            </a:p>
          </p:txBody>
        </p:sp>
        <p:sp>
          <p:nvSpPr>
            <p:cNvPr id="20" name="Freeform 7">
              <a:extLst>
                <a:ext uri="{FF2B5EF4-FFF2-40B4-BE49-F238E27FC236}">
                  <a16:creationId xmlns:a16="http://schemas.microsoft.com/office/drawing/2014/main" id="{00AC7D39-6686-3ED0-7610-291E2660AB49}"/>
                </a:ext>
              </a:extLst>
            </p:cNvPr>
            <p:cNvSpPr/>
            <p:nvPr/>
          </p:nvSpPr>
          <p:spPr>
            <a:xfrm>
              <a:off x="8572842" y="646611"/>
              <a:ext cx="1333158" cy="1372689"/>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22" name="Group 21">
              <a:extLst>
                <a:ext uri="{FF2B5EF4-FFF2-40B4-BE49-F238E27FC236}">
                  <a16:creationId xmlns:a16="http://schemas.microsoft.com/office/drawing/2014/main" id="{BFF59B27-8E7C-5C83-C5FE-6EE7CE2D75A1}"/>
                </a:ext>
              </a:extLst>
            </p:cNvPr>
            <p:cNvGrpSpPr/>
            <p:nvPr/>
          </p:nvGrpSpPr>
          <p:grpSpPr>
            <a:xfrm>
              <a:off x="8686800" y="815892"/>
              <a:ext cx="1091134" cy="1051008"/>
              <a:chOff x="826244" y="2922515"/>
              <a:chExt cx="1091134" cy="1051008"/>
            </a:xfrm>
          </p:grpSpPr>
          <p:sp>
            <p:nvSpPr>
              <p:cNvPr id="21" name="Oval 20">
                <a:extLst>
                  <a:ext uri="{FF2B5EF4-FFF2-40B4-BE49-F238E27FC236}">
                    <a16:creationId xmlns:a16="http://schemas.microsoft.com/office/drawing/2014/main" id="{6773F793-A993-3559-C7AA-6AF546B5C27B}"/>
                  </a:ext>
                </a:extLst>
              </p:cNvPr>
              <p:cNvSpPr/>
              <p:nvPr/>
            </p:nvSpPr>
            <p:spPr>
              <a:xfrm>
                <a:off x="826244" y="2922515"/>
                <a:ext cx="1091134" cy="105100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8">
                <a:extLst>
                  <a:ext uri="{FF2B5EF4-FFF2-40B4-BE49-F238E27FC236}">
                    <a16:creationId xmlns:a16="http://schemas.microsoft.com/office/drawing/2014/main" id="{7DA7AF2A-D428-024B-61A8-0DBF2572C452}"/>
                  </a:ext>
                </a:extLst>
              </p:cNvPr>
              <p:cNvPicPr>
                <a:picLocks noChangeAspect="1"/>
              </p:cNvPicPr>
              <p:nvPr/>
            </p:nvPicPr>
            <p:blipFill>
              <a:blip r:embed="rId7"/>
              <a:stretch>
                <a:fillRect/>
              </a:stretch>
            </p:blipFill>
            <p:spPr>
              <a:xfrm>
                <a:off x="966761" y="3038534"/>
                <a:ext cx="938239" cy="809566"/>
              </a:xfrm>
              <a:prstGeom prst="rect">
                <a:avLst/>
              </a:prstGeom>
            </p:spPr>
          </p:pic>
        </p:grpSp>
      </p:grpSp>
      <p:grpSp>
        <p:nvGrpSpPr>
          <p:cNvPr id="66" name="Group 65">
            <a:extLst>
              <a:ext uri="{FF2B5EF4-FFF2-40B4-BE49-F238E27FC236}">
                <a16:creationId xmlns:a16="http://schemas.microsoft.com/office/drawing/2014/main" id="{38C213C1-15B0-3D6B-D728-281890068F6B}"/>
              </a:ext>
            </a:extLst>
          </p:cNvPr>
          <p:cNvGrpSpPr/>
          <p:nvPr/>
        </p:nvGrpSpPr>
        <p:grpSpPr>
          <a:xfrm>
            <a:off x="739466" y="5582878"/>
            <a:ext cx="10072612" cy="1490433"/>
            <a:chOff x="1109199" y="8374317"/>
            <a:chExt cx="15108918" cy="2235649"/>
          </a:xfrm>
        </p:grpSpPr>
        <p:grpSp>
          <p:nvGrpSpPr>
            <p:cNvPr id="42" name="Group 41">
              <a:extLst>
                <a:ext uri="{FF2B5EF4-FFF2-40B4-BE49-F238E27FC236}">
                  <a16:creationId xmlns:a16="http://schemas.microsoft.com/office/drawing/2014/main" id="{D0FA16EE-1766-26B8-67BB-3A29876B02D9}"/>
                </a:ext>
              </a:extLst>
            </p:cNvPr>
            <p:cNvGrpSpPr/>
            <p:nvPr/>
          </p:nvGrpSpPr>
          <p:grpSpPr>
            <a:xfrm>
              <a:off x="1109199" y="8374317"/>
              <a:ext cx="15108918" cy="2235648"/>
              <a:chOff x="1109199" y="8374317"/>
              <a:chExt cx="15108918" cy="2235648"/>
            </a:xfrm>
          </p:grpSpPr>
          <p:grpSp>
            <p:nvGrpSpPr>
              <p:cNvPr id="43" name="Group 42">
                <a:extLst>
                  <a:ext uri="{FF2B5EF4-FFF2-40B4-BE49-F238E27FC236}">
                    <a16:creationId xmlns:a16="http://schemas.microsoft.com/office/drawing/2014/main" id="{DFDE0C09-6F6C-EBDC-BED6-4D3B5DC26B5D}"/>
                  </a:ext>
                </a:extLst>
              </p:cNvPr>
              <p:cNvGrpSpPr/>
              <p:nvPr/>
            </p:nvGrpSpPr>
            <p:grpSpPr>
              <a:xfrm>
                <a:off x="1109199" y="8374317"/>
                <a:ext cx="15108918" cy="2235648"/>
                <a:chOff x="1109199" y="8374317"/>
                <a:chExt cx="15108918" cy="2235648"/>
              </a:xfrm>
            </p:grpSpPr>
            <p:grpSp>
              <p:nvGrpSpPr>
                <p:cNvPr id="46" name="Group 45">
                  <a:extLst>
                    <a:ext uri="{FF2B5EF4-FFF2-40B4-BE49-F238E27FC236}">
                      <a16:creationId xmlns:a16="http://schemas.microsoft.com/office/drawing/2014/main" id="{579F630C-D1E1-A17A-57AF-16AE81189C18}"/>
                    </a:ext>
                  </a:extLst>
                </p:cNvPr>
                <p:cNvGrpSpPr/>
                <p:nvPr/>
              </p:nvGrpSpPr>
              <p:grpSpPr>
                <a:xfrm>
                  <a:off x="1109199" y="9900218"/>
                  <a:ext cx="15108918" cy="501082"/>
                  <a:chOff x="1589541" y="6156086"/>
                  <a:chExt cx="15108918" cy="501082"/>
                </a:xfrm>
              </p:grpSpPr>
              <p:sp>
                <p:nvSpPr>
                  <p:cNvPr id="53" name="AutoShape 5">
                    <a:extLst>
                      <a:ext uri="{FF2B5EF4-FFF2-40B4-BE49-F238E27FC236}">
                        <a16:creationId xmlns:a16="http://schemas.microsoft.com/office/drawing/2014/main" id="{B8CAB013-40DD-9C31-319B-8F30C5058E88}"/>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dirty="0"/>
                  </a:p>
                </p:txBody>
              </p:sp>
              <p:sp>
                <p:nvSpPr>
                  <p:cNvPr id="54" name="TextBox 8">
                    <a:extLst>
                      <a:ext uri="{FF2B5EF4-FFF2-40B4-BE49-F238E27FC236}">
                        <a16:creationId xmlns:a16="http://schemas.microsoft.com/office/drawing/2014/main" id="{A4325E42-C6C8-6895-46CF-B1923F3024BF}"/>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55" name="Group 13">
                    <a:extLst>
                      <a:ext uri="{FF2B5EF4-FFF2-40B4-BE49-F238E27FC236}">
                        <a16:creationId xmlns:a16="http://schemas.microsoft.com/office/drawing/2014/main" id="{B8EA1667-5756-ADB5-9EAD-CAF3F3F9EB60}"/>
                      </a:ext>
                    </a:extLst>
                  </p:cNvPr>
                  <p:cNvGrpSpPr/>
                  <p:nvPr/>
                </p:nvGrpSpPr>
                <p:grpSpPr>
                  <a:xfrm>
                    <a:off x="7030737" y="6156086"/>
                    <a:ext cx="501082" cy="501082"/>
                    <a:chOff x="0" y="0"/>
                    <a:chExt cx="812800" cy="812800"/>
                  </a:xfrm>
                </p:grpSpPr>
                <p:sp>
                  <p:nvSpPr>
                    <p:cNvPr id="62" name="Freeform 14">
                      <a:extLst>
                        <a:ext uri="{FF2B5EF4-FFF2-40B4-BE49-F238E27FC236}">
                          <a16:creationId xmlns:a16="http://schemas.microsoft.com/office/drawing/2014/main" id="{5E96F21F-95ED-8BE2-1474-84CFDFC6A4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3" name="TextBox 15">
                      <a:extLst>
                        <a:ext uri="{FF2B5EF4-FFF2-40B4-BE49-F238E27FC236}">
                          <a16:creationId xmlns:a16="http://schemas.microsoft.com/office/drawing/2014/main" id="{62EC3740-3FE5-C45C-4C80-3C204128098F}"/>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56" name="Group 18">
                    <a:extLst>
                      <a:ext uri="{FF2B5EF4-FFF2-40B4-BE49-F238E27FC236}">
                        <a16:creationId xmlns:a16="http://schemas.microsoft.com/office/drawing/2014/main" id="{F455D7D7-732D-68F3-DC67-2F9D1996A440}"/>
                      </a:ext>
                    </a:extLst>
                  </p:cNvPr>
                  <p:cNvGrpSpPr/>
                  <p:nvPr/>
                </p:nvGrpSpPr>
                <p:grpSpPr>
                  <a:xfrm>
                    <a:off x="10521294" y="6156086"/>
                    <a:ext cx="501082" cy="501082"/>
                    <a:chOff x="0" y="0"/>
                    <a:chExt cx="812800" cy="812800"/>
                  </a:xfrm>
                </p:grpSpPr>
                <p:sp>
                  <p:nvSpPr>
                    <p:cNvPr id="60" name="Freeform 19">
                      <a:extLst>
                        <a:ext uri="{FF2B5EF4-FFF2-40B4-BE49-F238E27FC236}">
                          <a16:creationId xmlns:a16="http://schemas.microsoft.com/office/drawing/2014/main" id="{10CB6EF0-2EF0-D238-C74D-170191133BE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1" name="TextBox 20">
                      <a:extLst>
                        <a:ext uri="{FF2B5EF4-FFF2-40B4-BE49-F238E27FC236}">
                          <a16:creationId xmlns:a16="http://schemas.microsoft.com/office/drawing/2014/main" id="{763E377B-7016-3918-333A-0B20F129162C}"/>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57" name="Group 23">
                    <a:extLst>
                      <a:ext uri="{FF2B5EF4-FFF2-40B4-BE49-F238E27FC236}">
                        <a16:creationId xmlns:a16="http://schemas.microsoft.com/office/drawing/2014/main" id="{8AFF8233-CD1B-3CED-DB89-339539B29873}"/>
                      </a:ext>
                    </a:extLst>
                  </p:cNvPr>
                  <p:cNvGrpSpPr/>
                  <p:nvPr/>
                </p:nvGrpSpPr>
                <p:grpSpPr>
                  <a:xfrm>
                    <a:off x="14011851" y="6156086"/>
                    <a:ext cx="501082" cy="501082"/>
                    <a:chOff x="0" y="0"/>
                    <a:chExt cx="812800" cy="812800"/>
                  </a:xfrm>
                </p:grpSpPr>
                <p:sp>
                  <p:nvSpPr>
                    <p:cNvPr id="58" name="Freeform 24">
                      <a:extLst>
                        <a:ext uri="{FF2B5EF4-FFF2-40B4-BE49-F238E27FC236}">
                          <a16:creationId xmlns:a16="http://schemas.microsoft.com/office/drawing/2014/main" id="{0C77ABB9-82A0-8B5F-3519-0ECC912C51E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59" name="TextBox 25">
                      <a:extLst>
                        <a:ext uri="{FF2B5EF4-FFF2-40B4-BE49-F238E27FC236}">
                          <a16:creationId xmlns:a16="http://schemas.microsoft.com/office/drawing/2014/main" id="{8B674C09-0CDD-1FFE-DEB3-08E35B81C964}"/>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47" name="Group 46">
                  <a:extLst>
                    <a:ext uri="{FF2B5EF4-FFF2-40B4-BE49-F238E27FC236}">
                      <a16:creationId xmlns:a16="http://schemas.microsoft.com/office/drawing/2014/main" id="{F3C5D85D-57D4-E3BD-CF7F-67CD4E5E2582}"/>
                    </a:ext>
                  </a:extLst>
                </p:cNvPr>
                <p:cNvGrpSpPr/>
                <p:nvPr/>
              </p:nvGrpSpPr>
              <p:grpSpPr>
                <a:xfrm>
                  <a:off x="2737123" y="9408524"/>
                  <a:ext cx="1258093" cy="1201441"/>
                  <a:chOff x="1529788" y="7709965"/>
                  <a:chExt cx="1258093" cy="1201441"/>
                </a:xfrm>
              </p:grpSpPr>
              <p:sp>
                <p:nvSpPr>
                  <p:cNvPr id="51" name="Teardrop 50">
                    <a:extLst>
                      <a:ext uri="{FF2B5EF4-FFF2-40B4-BE49-F238E27FC236}">
                        <a16:creationId xmlns:a16="http://schemas.microsoft.com/office/drawing/2014/main" id="{9007139B-5806-1EA0-E4A9-DD241E340224}"/>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2" name="TextBox 51">
                    <a:extLst>
                      <a:ext uri="{FF2B5EF4-FFF2-40B4-BE49-F238E27FC236}">
                        <a16:creationId xmlns:a16="http://schemas.microsoft.com/office/drawing/2014/main" id="{BEE20D28-E1A4-926E-68D1-C5A06FD69035}"/>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48" name="Group 47">
                  <a:extLst>
                    <a:ext uri="{FF2B5EF4-FFF2-40B4-BE49-F238E27FC236}">
                      <a16:creationId xmlns:a16="http://schemas.microsoft.com/office/drawing/2014/main" id="{D11F0D9B-D151-50D0-74A1-EDB0F1791DCF}"/>
                    </a:ext>
                  </a:extLst>
                </p:cNvPr>
                <p:cNvGrpSpPr/>
                <p:nvPr/>
              </p:nvGrpSpPr>
              <p:grpSpPr>
                <a:xfrm>
                  <a:off x="13201909" y="8374317"/>
                  <a:ext cx="1246780" cy="1201441"/>
                  <a:chOff x="8514045" y="6675758"/>
                  <a:chExt cx="1246780" cy="1201441"/>
                </a:xfrm>
              </p:grpSpPr>
              <p:sp>
                <p:nvSpPr>
                  <p:cNvPr id="49" name="Teardrop 48">
                    <a:extLst>
                      <a:ext uri="{FF2B5EF4-FFF2-40B4-BE49-F238E27FC236}">
                        <a16:creationId xmlns:a16="http://schemas.microsoft.com/office/drawing/2014/main" id="{6F7F48A0-E401-5D62-00DC-9681BC68134F}"/>
                      </a:ext>
                    </a:extLst>
                  </p:cNvPr>
                  <p:cNvSpPr/>
                  <p:nvPr/>
                </p:nvSpPr>
                <p:spPr>
                  <a:xfrm rot="8180344">
                    <a:off x="8523613" y="6675758"/>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0" name="TextBox 49">
                    <a:extLst>
                      <a:ext uri="{FF2B5EF4-FFF2-40B4-BE49-F238E27FC236}">
                        <a16:creationId xmlns:a16="http://schemas.microsoft.com/office/drawing/2014/main" id="{47540B83-E965-D5E0-110C-FE827DBE30E6}"/>
                      </a:ext>
                    </a:extLst>
                  </p:cNvPr>
                  <p:cNvSpPr txBox="1"/>
                  <p:nvPr/>
                </p:nvSpPr>
                <p:spPr>
                  <a:xfrm>
                    <a:off x="8514045" y="7006982"/>
                    <a:ext cx="1246780" cy="446181"/>
                  </a:xfrm>
                  <a:prstGeom prst="rect">
                    <a:avLst/>
                  </a:prstGeom>
                  <a:noFill/>
                </p:spPr>
                <p:txBody>
                  <a:bodyPr wrap="square" rtlCol="0">
                    <a:spAutoFit/>
                  </a:bodyPr>
                  <a:lstStyle/>
                  <a:p>
                    <a:pPr algn="ctr"/>
                    <a:r>
                      <a:rPr lang="en-US" sz="1333" spc="433" dirty="0">
                        <a:solidFill>
                          <a:srgbClr val="FFFF00"/>
                        </a:solidFill>
                        <a:latin typeface="DM Sans Bold"/>
                      </a:rPr>
                      <a:t>2023</a:t>
                    </a:r>
                    <a:endParaRPr lang="en-US" sz="1333" dirty="0">
                      <a:solidFill>
                        <a:srgbClr val="FFFF00"/>
                      </a:solidFill>
                    </a:endParaRPr>
                  </a:p>
                </p:txBody>
              </p:sp>
            </p:grpSp>
          </p:grpSp>
          <p:sp>
            <p:nvSpPr>
              <p:cNvPr id="44" name="Teardrop 43">
                <a:extLst>
                  <a:ext uri="{FF2B5EF4-FFF2-40B4-BE49-F238E27FC236}">
                    <a16:creationId xmlns:a16="http://schemas.microsoft.com/office/drawing/2014/main" id="{EA029613-676B-CFC7-F9F5-7E20EA7CDBBD}"/>
                  </a:ext>
                </a:extLst>
              </p:cNvPr>
              <p:cNvSpPr/>
              <p:nvPr/>
            </p:nvSpPr>
            <p:spPr>
              <a:xfrm rot="8180344">
                <a:off x="6181146" y="937844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5" name="TextBox 44">
                <a:extLst>
                  <a:ext uri="{FF2B5EF4-FFF2-40B4-BE49-F238E27FC236}">
                    <a16:creationId xmlns:a16="http://schemas.microsoft.com/office/drawing/2014/main" id="{841DAC69-9A92-C06F-410E-C3DFE635FB87}"/>
                  </a:ext>
                </a:extLst>
              </p:cNvPr>
              <p:cNvSpPr txBox="1"/>
              <p:nvPr/>
            </p:nvSpPr>
            <p:spPr>
              <a:xfrm>
                <a:off x="6192459" y="9709670"/>
                <a:ext cx="1246781" cy="446181"/>
              </a:xfrm>
              <a:prstGeom prst="rect">
                <a:avLst/>
              </a:prstGeom>
              <a:noFill/>
            </p:spPr>
            <p:txBody>
              <a:bodyPr wrap="square" rtlCol="0">
                <a:spAutoFit/>
              </a:bodyPr>
              <a:lstStyle/>
              <a:p>
                <a:pPr algn="ctr"/>
                <a:r>
                  <a:rPr lang="en-US" sz="1333" spc="433" dirty="0">
                    <a:solidFill>
                      <a:schemeClr val="bg1"/>
                    </a:solidFill>
                    <a:latin typeface="DM Sans Bold"/>
                  </a:rPr>
                  <a:t>2020</a:t>
                </a:r>
                <a:endParaRPr lang="en-US" sz="1333" dirty="0">
                  <a:solidFill>
                    <a:schemeClr val="bg1"/>
                  </a:solidFill>
                </a:endParaRPr>
              </a:p>
            </p:txBody>
          </p:sp>
        </p:grpSp>
        <p:sp>
          <p:nvSpPr>
            <p:cNvPr id="64" name="Teardrop 63">
              <a:extLst>
                <a:ext uri="{FF2B5EF4-FFF2-40B4-BE49-F238E27FC236}">
                  <a16:creationId xmlns:a16="http://schemas.microsoft.com/office/drawing/2014/main" id="{A6F75714-8D94-BB8A-FDEF-98371F66B7E0}"/>
                </a:ext>
              </a:extLst>
            </p:cNvPr>
            <p:cNvSpPr/>
            <p:nvPr/>
          </p:nvSpPr>
          <p:spPr>
            <a:xfrm rot="8180344">
              <a:off x="9747014" y="940852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5" name="TextBox 64">
              <a:extLst>
                <a:ext uri="{FF2B5EF4-FFF2-40B4-BE49-F238E27FC236}">
                  <a16:creationId xmlns:a16="http://schemas.microsoft.com/office/drawing/2014/main" id="{0A5A85BE-4256-25D7-04B7-EE695B7D2BBC}"/>
                </a:ext>
              </a:extLst>
            </p:cNvPr>
            <p:cNvSpPr txBox="1"/>
            <p:nvPr/>
          </p:nvSpPr>
          <p:spPr>
            <a:xfrm>
              <a:off x="9758327" y="9739749"/>
              <a:ext cx="1246781" cy="446181"/>
            </a:xfrm>
            <a:prstGeom prst="rect">
              <a:avLst/>
            </a:prstGeom>
            <a:noFill/>
          </p:spPr>
          <p:txBody>
            <a:bodyPr wrap="square" rtlCol="0">
              <a:spAutoFit/>
            </a:bodyPr>
            <a:lstStyle/>
            <a:p>
              <a:pPr algn="ctr"/>
              <a:r>
                <a:rPr lang="en-US" sz="1333" spc="433" dirty="0">
                  <a:solidFill>
                    <a:schemeClr val="bg1"/>
                  </a:solidFill>
                  <a:latin typeface="DM Sans Bold"/>
                </a:rPr>
                <a:t>2021</a:t>
              </a:r>
              <a:endParaRPr lang="en-US" sz="1333" dirty="0">
                <a:solidFill>
                  <a:schemeClr val="bg1"/>
                </a:solidFill>
              </a:endParaRPr>
            </a:p>
          </p:txBody>
        </p:sp>
      </p:grpSp>
    </p:spTree>
    <p:extLst>
      <p:ext uri="{BB962C8B-B14F-4D97-AF65-F5344CB8AC3E}">
        <p14:creationId xmlns:p14="http://schemas.microsoft.com/office/powerpoint/2010/main" val="3072285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B6DFB-B205-1CB8-3410-1915EFDD83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5750115-542B-25AF-93BB-CB1C58070F80}"/>
              </a:ext>
            </a:extLst>
          </p:cNvPr>
          <p:cNvSpPr/>
          <p:nvPr/>
        </p:nvSpPr>
        <p:spPr>
          <a:xfrm rot="257863">
            <a:off x="-325267" y="4104242"/>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pic>
        <p:nvPicPr>
          <p:cNvPr id="5" name="Picture 4" descr="A screenshot of a computer&#10;&#10;Description automatically generated">
            <a:extLst>
              <a:ext uri="{FF2B5EF4-FFF2-40B4-BE49-F238E27FC236}">
                <a16:creationId xmlns:a16="http://schemas.microsoft.com/office/drawing/2014/main" id="{F94625C9-D4E6-655E-8C97-C80D5AB74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6116" y="2610860"/>
            <a:ext cx="8220947" cy="3810000"/>
          </a:xfrm>
          <a:prstGeom prst="rect">
            <a:avLst/>
          </a:prstGeom>
          <a:ln w="254000">
            <a:solidFill>
              <a:schemeClr val="bg1">
                <a:lumMod val="85000"/>
              </a:schemeClr>
            </a:solidFill>
          </a:ln>
        </p:spPr>
      </p:pic>
      <p:sp>
        <p:nvSpPr>
          <p:cNvPr id="26" name="TextBox 17">
            <a:extLst>
              <a:ext uri="{FF2B5EF4-FFF2-40B4-BE49-F238E27FC236}">
                <a16:creationId xmlns:a16="http://schemas.microsoft.com/office/drawing/2014/main" id="{78928642-F7E7-BC5A-7A69-951529B5DE72}"/>
              </a:ext>
            </a:extLst>
          </p:cNvPr>
          <p:cNvSpPr txBox="1"/>
          <p:nvPr/>
        </p:nvSpPr>
        <p:spPr>
          <a:xfrm>
            <a:off x="762001" y="-64852"/>
            <a:ext cx="9370123" cy="1064972"/>
          </a:xfrm>
          <a:prstGeom prst="rect">
            <a:avLst/>
          </a:prstGeom>
        </p:spPr>
        <p:txBody>
          <a:bodyPr wrap="square" lIns="0" tIns="0" rIns="0" bIns="0" rtlCol="0" anchor="t">
            <a:spAutoFit/>
          </a:bodyPr>
          <a:lstStyle/>
          <a:p>
            <a:pPr>
              <a:lnSpc>
                <a:spcPts val="9183"/>
              </a:lnSpc>
            </a:pPr>
            <a:r>
              <a:rPr lang="en-US" sz="5320" spc="652" dirty="0">
                <a:solidFill>
                  <a:srgbClr val="231F20"/>
                </a:solidFill>
                <a:latin typeface="Oswald Bold"/>
              </a:rPr>
              <a:t>CURRICULUM MAPPING</a:t>
            </a:r>
          </a:p>
        </p:txBody>
      </p:sp>
      <p:grpSp>
        <p:nvGrpSpPr>
          <p:cNvPr id="36" name="Group 35">
            <a:extLst>
              <a:ext uri="{FF2B5EF4-FFF2-40B4-BE49-F238E27FC236}">
                <a16:creationId xmlns:a16="http://schemas.microsoft.com/office/drawing/2014/main" id="{320EACA2-608F-661C-00C8-BFDDE0D6F031}"/>
              </a:ext>
            </a:extLst>
          </p:cNvPr>
          <p:cNvGrpSpPr/>
          <p:nvPr/>
        </p:nvGrpSpPr>
        <p:grpSpPr>
          <a:xfrm>
            <a:off x="2796942" y="994111"/>
            <a:ext cx="6406696" cy="1299332"/>
            <a:chOff x="8382000" y="361454"/>
            <a:chExt cx="9610044" cy="1948998"/>
          </a:xfrm>
        </p:grpSpPr>
        <p:grpSp>
          <p:nvGrpSpPr>
            <p:cNvPr id="37" name="Group 36">
              <a:extLst>
                <a:ext uri="{FF2B5EF4-FFF2-40B4-BE49-F238E27FC236}">
                  <a16:creationId xmlns:a16="http://schemas.microsoft.com/office/drawing/2014/main" id="{3104D0DF-667A-5925-6385-D181DF79BFBD}"/>
                </a:ext>
              </a:extLst>
            </p:cNvPr>
            <p:cNvGrpSpPr/>
            <p:nvPr/>
          </p:nvGrpSpPr>
          <p:grpSpPr>
            <a:xfrm>
              <a:off x="8382000" y="361454"/>
              <a:ext cx="9610044" cy="1948998"/>
              <a:chOff x="0" y="0"/>
              <a:chExt cx="3682024" cy="746746"/>
            </a:xfrm>
          </p:grpSpPr>
          <p:sp>
            <p:nvSpPr>
              <p:cNvPr id="43" name="Freeform 42">
                <a:extLst>
                  <a:ext uri="{FF2B5EF4-FFF2-40B4-BE49-F238E27FC236}">
                    <a16:creationId xmlns:a16="http://schemas.microsoft.com/office/drawing/2014/main" id="{AE5D3F4E-CA1C-ADA0-362D-4920BC010CF2}"/>
                  </a:ext>
                </a:extLst>
              </p:cNvPr>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p>
                <a:endParaRPr lang="en-US" sz="1200"/>
              </a:p>
            </p:txBody>
          </p:sp>
          <p:sp>
            <p:nvSpPr>
              <p:cNvPr id="44" name="TextBox 43">
                <a:extLst>
                  <a:ext uri="{FF2B5EF4-FFF2-40B4-BE49-F238E27FC236}">
                    <a16:creationId xmlns:a16="http://schemas.microsoft.com/office/drawing/2014/main" id="{92C628B9-FDB0-7681-3CA6-A7D94CC979DA}"/>
                  </a:ext>
                </a:extLst>
              </p:cNvPr>
              <p:cNvSpPr txBox="1"/>
              <p:nvPr/>
            </p:nvSpPr>
            <p:spPr>
              <a:xfrm>
                <a:off x="0" y="-19050"/>
                <a:ext cx="3682024" cy="765796"/>
              </a:xfrm>
              <a:prstGeom prst="rect">
                <a:avLst/>
              </a:prstGeom>
            </p:spPr>
            <p:txBody>
              <a:bodyPr lIns="33867" tIns="33867" rIns="33867" bIns="33867" rtlCol="0" anchor="ctr"/>
              <a:lstStyle/>
              <a:p>
                <a:pPr algn="ctr">
                  <a:lnSpc>
                    <a:spcPts val="1906"/>
                  </a:lnSpc>
                </a:pPr>
                <a:endParaRPr sz="1200"/>
              </a:p>
            </p:txBody>
          </p:sp>
        </p:grpSp>
        <p:sp>
          <p:nvSpPr>
            <p:cNvPr id="38" name="TextBox 18">
              <a:extLst>
                <a:ext uri="{FF2B5EF4-FFF2-40B4-BE49-F238E27FC236}">
                  <a16:creationId xmlns:a16="http://schemas.microsoft.com/office/drawing/2014/main" id="{5E7B0255-61B3-08E5-18C5-8798E02825BB}"/>
                </a:ext>
              </a:extLst>
            </p:cNvPr>
            <p:cNvSpPr txBox="1"/>
            <p:nvPr/>
          </p:nvSpPr>
          <p:spPr>
            <a:xfrm>
              <a:off x="10148708" y="571340"/>
              <a:ext cx="7682093" cy="1523687"/>
            </a:xfrm>
            <a:prstGeom prst="rect">
              <a:avLst/>
            </a:prstGeom>
          </p:spPr>
          <p:txBody>
            <a:bodyPr wrap="square" lIns="0" tIns="0" rIns="0" bIns="0" rtlCol="0" anchor="t">
              <a:spAutoFit/>
            </a:bodyPr>
            <a:lstStyle/>
            <a:p>
              <a:pPr marL="304815" indent="-304815">
                <a:lnSpc>
                  <a:spcPts val="2033"/>
                </a:lnSpc>
                <a:spcBef>
                  <a:spcPct val="0"/>
                </a:spcBef>
                <a:buAutoNum type="arabicPeriod"/>
              </a:pPr>
              <a:r>
                <a:rPr lang="en-US" sz="2133" b="1" spc="144" dirty="0">
                  <a:solidFill>
                    <a:srgbClr val="231F20"/>
                  </a:solidFill>
                  <a:highlight>
                    <a:srgbClr val="5FD9E9"/>
                  </a:highlight>
                  <a:latin typeface="DM Sans"/>
                </a:rPr>
                <a:t>Identify IPE in curriculum</a:t>
              </a:r>
            </a:p>
            <a:p>
              <a:pPr marL="304815" indent="-304815">
                <a:lnSpc>
                  <a:spcPts val="2033"/>
                </a:lnSpc>
                <a:spcBef>
                  <a:spcPct val="0"/>
                </a:spcBef>
                <a:buAutoNum type="arabicPeriod"/>
              </a:pPr>
              <a:r>
                <a:rPr lang="en-US" sz="1473" spc="144" dirty="0">
                  <a:solidFill>
                    <a:srgbClr val="231F20"/>
                  </a:solidFill>
                  <a:latin typeface="DM Sans"/>
                </a:rPr>
                <a:t>Identify IPE outside of curriculum</a:t>
              </a:r>
            </a:p>
            <a:p>
              <a:pPr marL="304815" indent="-304815">
                <a:lnSpc>
                  <a:spcPts val="2033"/>
                </a:lnSpc>
                <a:spcBef>
                  <a:spcPct val="0"/>
                </a:spcBef>
                <a:buAutoNum type="arabicPeriod"/>
              </a:pPr>
              <a:r>
                <a:rPr lang="en-US" sz="1473" spc="144" dirty="0">
                  <a:solidFill>
                    <a:srgbClr val="231F20"/>
                  </a:solidFill>
                  <a:latin typeface="DM Sans"/>
                </a:rPr>
                <a:t>Reflect on its integration into curriculum</a:t>
              </a:r>
            </a:p>
            <a:p>
              <a:pPr marL="304815" indent="-304815">
                <a:lnSpc>
                  <a:spcPts val="2033"/>
                </a:lnSpc>
                <a:spcBef>
                  <a:spcPct val="0"/>
                </a:spcBef>
                <a:buAutoNum type="arabicPeriod"/>
              </a:pPr>
              <a:r>
                <a:rPr lang="en-US" sz="1473" spc="144" dirty="0">
                  <a:solidFill>
                    <a:srgbClr val="231F20"/>
                  </a:solidFill>
                  <a:latin typeface="DM Sans"/>
                </a:rPr>
                <a:t>Reflect on current gaps vs. ideal future</a:t>
              </a:r>
            </a:p>
          </p:txBody>
        </p:sp>
        <p:sp>
          <p:nvSpPr>
            <p:cNvPr id="39" name="Freeform 7">
              <a:extLst>
                <a:ext uri="{FF2B5EF4-FFF2-40B4-BE49-F238E27FC236}">
                  <a16:creationId xmlns:a16="http://schemas.microsoft.com/office/drawing/2014/main" id="{748606CB-542A-0C7C-08CE-BDEE1AE93FDF}"/>
                </a:ext>
              </a:extLst>
            </p:cNvPr>
            <p:cNvSpPr/>
            <p:nvPr/>
          </p:nvSpPr>
          <p:spPr>
            <a:xfrm>
              <a:off x="8572842" y="646611"/>
              <a:ext cx="1333158" cy="1372689"/>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40" name="Group 39">
              <a:extLst>
                <a:ext uri="{FF2B5EF4-FFF2-40B4-BE49-F238E27FC236}">
                  <a16:creationId xmlns:a16="http://schemas.microsoft.com/office/drawing/2014/main" id="{E58C55F0-BE64-960F-B4D4-BEF1F6DA8065}"/>
                </a:ext>
              </a:extLst>
            </p:cNvPr>
            <p:cNvGrpSpPr/>
            <p:nvPr/>
          </p:nvGrpSpPr>
          <p:grpSpPr>
            <a:xfrm>
              <a:off x="8686800" y="815892"/>
              <a:ext cx="1091134" cy="1051008"/>
              <a:chOff x="826244" y="2922515"/>
              <a:chExt cx="1091134" cy="1051008"/>
            </a:xfrm>
          </p:grpSpPr>
          <p:sp>
            <p:nvSpPr>
              <p:cNvPr id="41" name="Oval 40">
                <a:extLst>
                  <a:ext uri="{FF2B5EF4-FFF2-40B4-BE49-F238E27FC236}">
                    <a16:creationId xmlns:a16="http://schemas.microsoft.com/office/drawing/2014/main" id="{058C0A73-8521-4576-37E3-83308B0000E8}"/>
                  </a:ext>
                </a:extLst>
              </p:cNvPr>
              <p:cNvSpPr/>
              <p:nvPr/>
            </p:nvSpPr>
            <p:spPr>
              <a:xfrm>
                <a:off x="826244" y="2922515"/>
                <a:ext cx="1091134" cy="105100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2" name="Picture 41">
                <a:extLst>
                  <a:ext uri="{FF2B5EF4-FFF2-40B4-BE49-F238E27FC236}">
                    <a16:creationId xmlns:a16="http://schemas.microsoft.com/office/drawing/2014/main" id="{180E20CA-C8A9-B2B3-EEEA-0BBFD2DAE51E}"/>
                  </a:ext>
                </a:extLst>
              </p:cNvPr>
              <p:cNvPicPr>
                <a:picLocks noChangeAspect="1"/>
              </p:cNvPicPr>
              <p:nvPr/>
            </p:nvPicPr>
            <p:blipFill>
              <a:blip r:embed="rId7"/>
              <a:stretch>
                <a:fillRect/>
              </a:stretch>
            </p:blipFill>
            <p:spPr>
              <a:xfrm>
                <a:off x="966761" y="3038534"/>
                <a:ext cx="938239" cy="809566"/>
              </a:xfrm>
              <a:prstGeom prst="rect">
                <a:avLst/>
              </a:prstGeom>
            </p:spPr>
          </p:pic>
        </p:grpSp>
      </p:grpSp>
      <p:grpSp>
        <p:nvGrpSpPr>
          <p:cNvPr id="64" name="Group 63">
            <a:extLst>
              <a:ext uri="{FF2B5EF4-FFF2-40B4-BE49-F238E27FC236}">
                <a16:creationId xmlns:a16="http://schemas.microsoft.com/office/drawing/2014/main" id="{E79182F9-24E7-8E1B-D659-796E2425D281}"/>
              </a:ext>
            </a:extLst>
          </p:cNvPr>
          <p:cNvGrpSpPr/>
          <p:nvPr/>
        </p:nvGrpSpPr>
        <p:grpSpPr>
          <a:xfrm>
            <a:off x="739466" y="5582878"/>
            <a:ext cx="10072612" cy="1490433"/>
            <a:chOff x="1109199" y="8374317"/>
            <a:chExt cx="15108918" cy="2235649"/>
          </a:xfrm>
        </p:grpSpPr>
        <p:grpSp>
          <p:nvGrpSpPr>
            <p:cNvPr id="65" name="Group 64">
              <a:extLst>
                <a:ext uri="{FF2B5EF4-FFF2-40B4-BE49-F238E27FC236}">
                  <a16:creationId xmlns:a16="http://schemas.microsoft.com/office/drawing/2014/main" id="{27291674-9846-3530-9E68-1CD4FBB31C58}"/>
                </a:ext>
              </a:extLst>
            </p:cNvPr>
            <p:cNvGrpSpPr/>
            <p:nvPr/>
          </p:nvGrpSpPr>
          <p:grpSpPr>
            <a:xfrm>
              <a:off x="1109199" y="8374317"/>
              <a:ext cx="15108918" cy="2235648"/>
              <a:chOff x="1109199" y="8374317"/>
              <a:chExt cx="15108918" cy="2235648"/>
            </a:xfrm>
          </p:grpSpPr>
          <p:grpSp>
            <p:nvGrpSpPr>
              <p:cNvPr id="68" name="Group 67">
                <a:extLst>
                  <a:ext uri="{FF2B5EF4-FFF2-40B4-BE49-F238E27FC236}">
                    <a16:creationId xmlns:a16="http://schemas.microsoft.com/office/drawing/2014/main" id="{789F94F8-219C-16DD-BEA8-F72BFD5F4DF6}"/>
                  </a:ext>
                </a:extLst>
              </p:cNvPr>
              <p:cNvGrpSpPr/>
              <p:nvPr/>
            </p:nvGrpSpPr>
            <p:grpSpPr>
              <a:xfrm>
                <a:off x="1109199" y="8374317"/>
                <a:ext cx="15108918" cy="2235648"/>
                <a:chOff x="1109199" y="8374317"/>
                <a:chExt cx="15108918" cy="2235648"/>
              </a:xfrm>
            </p:grpSpPr>
            <p:grpSp>
              <p:nvGrpSpPr>
                <p:cNvPr id="71" name="Group 70">
                  <a:extLst>
                    <a:ext uri="{FF2B5EF4-FFF2-40B4-BE49-F238E27FC236}">
                      <a16:creationId xmlns:a16="http://schemas.microsoft.com/office/drawing/2014/main" id="{5DA57D3E-0856-8143-7A3E-61CD3A9FB5EC}"/>
                    </a:ext>
                  </a:extLst>
                </p:cNvPr>
                <p:cNvGrpSpPr/>
                <p:nvPr/>
              </p:nvGrpSpPr>
              <p:grpSpPr>
                <a:xfrm>
                  <a:off x="1109199" y="9900218"/>
                  <a:ext cx="15108918" cy="501082"/>
                  <a:chOff x="1589541" y="6156086"/>
                  <a:chExt cx="15108918" cy="501082"/>
                </a:xfrm>
              </p:grpSpPr>
              <p:sp>
                <p:nvSpPr>
                  <p:cNvPr id="78" name="AutoShape 5">
                    <a:extLst>
                      <a:ext uri="{FF2B5EF4-FFF2-40B4-BE49-F238E27FC236}">
                        <a16:creationId xmlns:a16="http://schemas.microsoft.com/office/drawing/2014/main" id="{D93367D4-142D-6470-FF03-81BC51441D6A}"/>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dirty="0"/>
                  </a:p>
                </p:txBody>
              </p:sp>
              <p:sp>
                <p:nvSpPr>
                  <p:cNvPr id="79" name="TextBox 8">
                    <a:extLst>
                      <a:ext uri="{FF2B5EF4-FFF2-40B4-BE49-F238E27FC236}">
                        <a16:creationId xmlns:a16="http://schemas.microsoft.com/office/drawing/2014/main" id="{0E608368-DBE1-9F0E-ED49-E6A41351D577}"/>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80" name="Group 13">
                    <a:extLst>
                      <a:ext uri="{FF2B5EF4-FFF2-40B4-BE49-F238E27FC236}">
                        <a16:creationId xmlns:a16="http://schemas.microsoft.com/office/drawing/2014/main" id="{FDF3C25C-E670-96EE-0F1E-1924B4E9C527}"/>
                      </a:ext>
                    </a:extLst>
                  </p:cNvPr>
                  <p:cNvGrpSpPr/>
                  <p:nvPr/>
                </p:nvGrpSpPr>
                <p:grpSpPr>
                  <a:xfrm>
                    <a:off x="7030737" y="6156086"/>
                    <a:ext cx="501082" cy="501082"/>
                    <a:chOff x="0" y="0"/>
                    <a:chExt cx="812800" cy="812800"/>
                  </a:xfrm>
                </p:grpSpPr>
                <p:sp>
                  <p:nvSpPr>
                    <p:cNvPr id="87" name="Freeform 14">
                      <a:extLst>
                        <a:ext uri="{FF2B5EF4-FFF2-40B4-BE49-F238E27FC236}">
                          <a16:creationId xmlns:a16="http://schemas.microsoft.com/office/drawing/2014/main" id="{3351D540-A630-DCFA-F2C4-AE9E32499F9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88" name="TextBox 15">
                      <a:extLst>
                        <a:ext uri="{FF2B5EF4-FFF2-40B4-BE49-F238E27FC236}">
                          <a16:creationId xmlns:a16="http://schemas.microsoft.com/office/drawing/2014/main" id="{1895C0A6-ED6F-DE2A-CEF7-320887E75B58}"/>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81" name="Group 18">
                    <a:extLst>
                      <a:ext uri="{FF2B5EF4-FFF2-40B4-BE49-F238E27FC236}">
                        <a16:creationId xmlns:a16="http://schemas.microsoft.com/office/drawing/2014/main" id="{5E6254F9-14FB-B559-99EF-08D9F41B8E3D}"/>
                      </a:ext>
                    </a:extLst>
                  </p:cNvPr>
                  <p:cNvGrpSpPr/>
                  <p:nvPr/>
                </p:nvGrpSpPr>
                <p:grpSpPr>
                  <a:xfrm>
                    <a:off x="10521294" y="6156086"/>
                    <a:ext cx="501082" cy="501082"/>
                    <a:chOff x="0" y="0"/>
                    <a:chExt cx="812800" cy="812800"/>
                  </a:xfrm>
                </p:grpSpPr>
                <p:sp>
                  <p:nvSpPr>
                    <p:cNvPr id="85" name="Freeform 19">
                      <a:extLst>
                        <a:ext uri="{FF2B5EF4-FFF2-40B4-BE49-F238E27FC236}">
                          <a16:creationId xmlns:a16="http://schemas.microsoft.com/office/drawing/2014/main" id="{CBE37601-7DA2-F0FC-396B-B2D39BDD246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86" name="TextBox 20">
                      <a:extLst>
                        <a:ext uri="{FF2B5EF4-FFF2-40B4-BE49-F238E27FC236}">
                          <a16:creationId xmlns:a16="http://schemas.microsoft.com/office/drawing/2014/main" id="{BC24D257-7714-BE2D-4DBA-9306F9588B3E}"/>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82" name="Group 23">
                    <a:extLst>
                      <a:ext uri="{FF2B5EF4-FFF2-40B4-BE49-F238E27FC236}">
                        <a16:creationId xmlns:a16="http://schemas.microsoft.com/office/drawing/2014/main" id="{74E76B80-6A51-27D7-4A24-C444FE3EA023}"/>
                      </a:ext>
                    </a:extLst>
                  </p:cNvPr>
                  <p:cNvGrpSpPr/>
                  <p:nvPr/>
                </p:nvGrpSpPr>
                <p:grpSpPr>
                  <a:xfrm>
                    <a:off x="14011851" y="6156086"/>
                    <a:ext cx="501082" cy="501082"/>
                    <a:chOff x="0" y="0"/>
                    <a:chExt cx="812800" cy="812800"/>
                  </a:xfrm>
                </p:grpSpPr>
                <p:sp>
                  <p:nvSpPr>
                    <p:cNvPr id="83" name="Freeform 24">
                      <a:extLst>
                        <a:ext uri="{FF2B5EF4-FFF2-40B4-BE49-F238E27FC236}">
                          <a16:creationId xmlns:a16="http://schemas.microsoft.com/office/drawing/2014/main" id="{FAF4BD59-DFFE-19CA-89A6-DCA8EF7A8A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84" name="TextBox 25">
                      <a:extLst>
                        <a:ext uri="{FF2B5EF4-FFF2-40B4-BE49-F238E27FC236}">
                          <a16:creationId xmlns:a16="http://schemas.microsoft.com/office/drawing/2014/main" id="{95FFD14D-17D1-10C0-DE6B-E96C3B324446}"/>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72" name="Group 71">
                  <a:extLst>
                    <a:ext uri="{FF2B5EF4-FFF2-40B4-BE49-F238E27FC236}">
                      <a16:creationId xmlns:a16="http://schemas.microsoft.com/office/drawing/2014/main" id="{C98DF5CF-2476-1AB4-D358-A71CF7E3ECF1}"/>
                    </a:ext>
                  </a:extLst>
                </p:cNvPr>
                <p:cNvGrpSpPr/>
                <p:nvPr/>
              </p:nvGrpSpPr>
              <p:grpSpPr>
                <a:xfrm>
                  <a:off x="2737123" y="9408524"/>
                  <a:ext cx="1258093" cy="1201441"/>
                  <a:chOff x="1529788" y="7709965"/>
                  <a:chExt cx="1258093" cy="1201441"/>
                </a:xfrm>
              </p:grpSpPr>
              <p:sp>
                <p:nvSpPr>
                  <p:cNvPr id="76" name="Teardrop 75">
                    <a:extLst>
                      <a:ext uri="{FF2B5EF4-FFF2-40B4-BE49-F238E27FC236}">
                        <a16:creationId xmlns:a16="http://schemas.microsoft.com/office/drawing/2014/main" id="{64FCD488-0CA1-3ADE-7FE7-FC19A91D86B3}"/>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7" name="TextBox 76">
                    <a:extLst>
                      <a:ext uri="{FF2B5EF4-FFF2-40B4-BE49-F238E27FC236}">
                        <a16:creationId xmlns:a16="http://schemas.microsoft.com/office/drawing/2014/main" id="{CB40A3C9-4275-A7E4-6CC8-64E1D31330C5}"/>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73" name="Group 72">
                  <a:extLst>
                    <a:ext uri="{FF2B5EF4-FFF2-40B4-BE49-F238E27FC236}">
                      <a16:creationId xmlns:a16="http://schemas.microsoft.com/office/drawing/2014/main" id="{30D1266F-1B66-DE65-0CC3-A56362204AD3}"/>
                    </a:ext>
                  </a:extLst>
                </p:cNvPr>
                <p:cNvGrpSpPr/>
                <p:nvPr/>
              </p:nvGrpSpPr>
              <p:grpSpPr>
                <a:xfrm>
                  <a:off x="13201909" y="8374317"/>
                  <a:ext cx="1246780" cy="1201441"/>
                  <a:chOff x="8514045" y="6675758"/>
                  <a:chExt cx="1246780" cy="1201441"/>
                </a:xfrm>
              </p:grpSpPr>
              <p:sp>
                <p:nvSpPr>
                  <p:cNvPr id="74" name="Teardrop 73">
                    <a:extLst>
                      <a:ext uri="{FF2B5EF4-FFF2-40B4-BE49-F238E27FC236}">
                        <a16:creationId xmlns:a16="http://schemas.microsoft.com/office/drawing/2014/main" id="{69FC027A-D636-38F9-09BC-72F182B2997C}"/>
                      </a:ext>
                    </a:extLst>
                  </p:cNvPr>
                  <p:cNvSpPr/>
                  <p:nvPr/>
                </p:nvSpPr>
                <p:spPr>
                  <a:xfrm rot="8180344">
                    <a:off x="8523613" y="6675758"/>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5" name="TextBox 74">
                    <a:extLst>
                      <a:ext uri="{FF2B5EF4-FFF2-40B4-BE49-F238E27FC236}">
                        <a16:creationId xmlns:a16="http://schemas.microsoft.com/office/drawing/2014/main" id="{42652EC4-A124-366E-E078-95EFD450D2F5}"/>
                      </a:ext>
                    </a:extLst>
                  </p:cNvPr>
                  <p:cNvSpPr txBox="1"/>
                  <p:nvPr/>
                </p:nvSpPr>
                <p:spPr>
                  <a:xfrm>
                    <a:off x="8514045" y="7006982"/>
                    <a:ext cx="1246780" cy="446181"/>
                  </a:xfrm>
                  <a:prstGeom prst="rect">
                    <a:avLst/>
                  </a:prstGeom>
                  <a:noFill/>
                </p:spPr>
                <p:txBody>
                  <a:bodyPr wrap="square" rtlCol="0">
                    <a:spAutoFit/>
                  </a:bodyPr>
                  <a:lstStyle/>
                  <a:p>
                    <a:pPr algn="ctr"/>
                    <a:r>
                      <a:rPr lang="en-US" sz="1333" spc="433" dirty="0">
                        <a:solidFill>
                          <a:srgbClr val="FFFF00"/>
                        </a:solidFill>
                        <a:latin typeface="DM Sans Bold"/>
                      </a:rPr>
                      <a:t>2023</a:t>
                    </a:r>
                    <a:endParaRPr lang="en-US" sz="1333" dirty="0">
                      <a:solidFill>
                        <a:srgbClr val="FFFF00"/>
                      </a:solidFill>
                    </a:endParaRPr>
                  </a:p>
                </p:txBody>
              </p:sp>
            </p:grpSp>
          </p:grpSp>
          <p:sp>
            <p:nvSpPr>
              <p:cNvPr id="69" name="Teardrop 68">
                <a:extLst>
                  <a:ext uri="{FF2B5EF4-FFF2-40B4-BE49-F238E27FC236}">
                    <a16:creationId xmlns:a16="http://schemas.microsoft.com/office/drawing/2014/main" id="{B3F29C8D-76E2-BA27-B225-1777BE14896A}"/>
                  </a:ext>
                </a:extLst>
              </p:cNvPr>
              <p:cNvSpPr/>
              <p:nvPr/>
            </p:nvSpPr>
            <p:spPr>
              <a:xfrm rot="8180344">
                <a:off x="6181146" y="937844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0" name="TextBox 69">
                <a:extLst>
                  <a:ext uri="{FF2B5EF4-FFF2-40B4-BE49-F238E27FC236}">
                    <a16:creationId xmlns:a16="http://schemas.microsoft.com/office/drawing/2014/main" id="{B95D4F06-48F7-3362-07F9-9FB07F8C00C5}"/>
                  </a:ext>
                </a:extLst>
              </p:cNvPr>
              <p:cNvSpPr txBox="1"/>
              <p:nvPr/>
            </p:nvSpPr>
            <p:spPr>
              <a:xfrm>
                <a:off x="6192459" y="9709670"/>
                <a:ext cx="1246781" cy="446181"/>
              </a:xfrm>
              <a:prstGeom prst="rect">
                <a:avLst/>
              </a:prstGeom>
              <a:noFill/>
            </p:spPr>
            <p:txBody>
              <a:bodyPr wrap="square" rtlCol="0">
                <a:spAutoFit/>
              </a:bodyPr>
              <a:lstStyle/>
              <a:p>
                <a:pPr algn="ctr"/>
                <a:r>
                  <a:rPr lang="en-US" sz="1333" spc="433" dirty="0">
                    <a:solidFill>
                      <a:schemeClr val="bg1"/>
                    </a:solidFill>
                    <a:latin typeface="DM Sans Bold"/>
                  </a:rPr>
                  <a:t>2020</a:t>
                </a:r>
                <a:endParaRPr lang="en-US" sz="1333" dirty="0">
                  <a:solidFill>
                    <a:schemeClr val="bg1"/>
                  </a:solidFill>
                </a:endParaRPr>
              </a:p>
            </p:txBody>
          </p:sp>
        </p:grpSp>
        <p:sp>
          <p:nvSpPr>
            <p:cNvPr id="66" name="Teardrop 65">
              <a:extLst>
                <a:ext uri="{FF2B5EF4-FFF2-40B4-BE49-F238E27FC236}">
                  <a16:creationId xmlns:a16="http://schemas.microsoft.com/office/drawing/2014/main" id="{02E75732-F90E-8618-FE77-F092B37BAB63}"/>
                </a:ext>
              </a:extLst>
            </p:cNvPr>
            <p:cNvSpPr/>
            <p:nvPr/>
          </p:nvSpPr>
          <p:spPr>
            <a:xfrm rot="8180344">
              <a:off x="9747014" y="940852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7" name="TextBox 66">
              <a:extLst>
                <a:ext uri="{FF2B5EF4-FFF2-40B4-BE49-F238E27FC236}">
                  <a16:creationId xmlns:a16="http://schemas.microsoft.com/office/drawing/2014/main" id="{104B9DC9-5751-BC8C-F784-EDD1FE4D740D}"/>
                </a:ext>
              </a:extLst>
            </p:cNvPr>
            <p:cNvSpPr txBox="1"/>
            <p:nvPr/>
          </p:nvSpPr>
          <p:spPr>
            <a:xfrm>
              <a:off x="9758327" y="9739749"/>
              <a:ext cx="1246781" cy="446181"/>
            </a:xfrm>
            <a:prstGeom prst="rect">
              <a:avLst/>
            </a:prstGeom>
            <a:noFill/>
          </p:spPr>
          <p:txBody>
            <a:bodyPr wrap="square" rtlCol="0">
              <a:spAutoFit/>
            </a:bodyPr>
            <a:lstStyle/>
            <a:p>
              <a:pPr algn="ctr"/>
              <a:r>
                <a:rPr lang="en-US" sz="1333" spc="433" dirty="0">
                  <a:solidFill>
                    <a:schemeClr val="bg1"/>
                  </a:solidFill>
                  <a:latin typeface="DM Sans Bold"/>
                </a:rPr>
                <a:t>2021</a:t>
              </a:r>
              <a:endParaRPr lang="en-US" sz="1333" dirty="0">
                <a:solidFill>
                  <a:schemeClr val="bg1"/>
                </a:solidFill>
              </a:endParaRPr>
            </a:p>
          </p:txBody>
        </p:sp>
      </p:grpSp>
    </p:spTree>
    <p:extLst>
      <p:ext uri="{BB962C8B-B14F-4D97-AF65-F5344CB8AC3E}">
        <p14:creationId xmlns:p14="http://schemas.microsoft.com/office/powerpoint/2010/main" val="1209379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74FA9-5409-DC5C-785C-4F73F9C29A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9D0A754-67EA-2768-CA1D-79C2CCC63A7D}"/>
              </a:ext>
            </a:extLst>
          </p:cNvPr>
          <p:cNvSpPr/>
          <p:nvPr/>
        </p:nvSpPr>
        <p:spPr>
          <a:xfrm rot="257863">
            <a:off x="-325267" y="4104242"/>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pic>
        <p:nvPicPr>
          <p:cNvPr id="3" name="Picture 2" descr="A crossword puzzle with colorful squares&#10;&#10;Description automatically generated">
            <a:extLst>
              <a:ext uri="{FF2B5EF4-FFF2-40B4-BE49-F238E27FC236}">
                <a16:creationId xmlns:a16="http://schemas.microsoft.com/office/drawing/2014/main" id="{36DE0DCB-91D5-E965-9421-C362ED30B6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0" y="2702650"/>
            <a:ext cx="9160247" cy="3626421"/>
          </a:xfrm>
          <a:prstGeom prst="rect">
            <a:avLst/>
          </a:prstGeom>
          <a:ln w="254000">
            <a:solidFill>
              <a:schemeClr val="bg1">
                <a:lumMod val="85000"/>
              </a:schemeClr>
            </a:solidFill>
          </a:ln>
        </p:spPr>
      </p:pic>
      <p:sp>
        <p:nvSpPr>
          <p:cNvPr id="16" name="TextBox 17">
            <a:extLst>
              <a:ext uri="{FF2B5EF4-FFF2-40B4-BE49-F238E27FC236}">
                <a16:creationId xmlns:a16="http://schemas.microsoft.com/office/drawing/2014/main" id="{9580DCEB-68D4-684B-F193-005436A85D1C}"/>
              </a:ext>
            </a:extLst>
          </p:cNvPr>
          <p:cNvSpPr txBox="1"/>
          <p:nvPr/>
        </p:nvSpPr>
        <p:spPr>
          <a:xfrm>
            <a:off x="762001" y="-64852"/>
            <a:ext cx="9370123" cy="1064972"/>
          </a:xfrm>
          <a:prstGeom prst="rect">
            <a:avLst/>
          </a:prstGeom>
        </p:spPr>
        <p:txBody>
          <a:bodyPr wrap="square" lIns="0" tIns="0" rIns="0" bIns="0" rtlCol="0" anchor="t">
            <a:spAutoFit/>
          </a:bodyPr>
          <a:lstStyle/>
          <a:p>
            <a:pPr>
              <a:lnSpc>
                <a:spcPts val="9183"/>
              </a:lnSpc>
            </a:pPr>
            <a:r>
              <a:rPr lang="en-US" sz="5320" spc="652" dirty="0">
                <a:solidFill>
                  <a:srgbClr val="231F20"/>
                </a:solidFill>
                <a:latin typeface="Oswald Bold"/>
              </a:rPr>
              <a:t>CURRICULUM MAPPING</a:t>
            </a:r>
          </a:p>
        </p:txBody>
      </p:sp>
      <p:grpSp>
        <p:nvGrpSpPr>
          <p:cNvPr id="26" name="Group 25">
            <a:extLst>
              <a:ext uri="{FF2B5EF4-FFF2-40B4-BE49-F238E27FC236}">
                <a16:creationId xmlns:a16="http://schemas.microsoft.com/office/drawing/2014/main" id="{9062CF4E-3232-449D-7509-2B2DB443D605}"/>
              </a:ext>
            </a:extLst>
          </p:cNvPr>
          <p:cNvGrpSpPr/>
          <p:nvPr/>
        </p:nvGrpSpPr>
        <p:grpSpPr>
          <a:xfrm>
            <a:off x="2796942" y="994111"/>
            <a:ext cx="6406696" cy="1299332"/>
            <a:chOff x="8382000" y="361454"/>
            <a:chExt cx="9610044" cy="1948998"/>
          </a:xfrm>
        </p:grpSpPr>
        <p:grpSp>
          <p:nvGrpSpPr>
            <p:cNvPr id="27" name="Group 26">
              <a:extLst>
                <a:ext uri="{FF2B5EF4-FFF2-40B4-BE49-F238E27FC236}">
                  <a16:creationId xmlns:a16="http://schemas.microsoft.com/office/drawing/2014/main" id="{58CAE7C8-CD30-565A-8FFB-22FAE9F93191}"/>
                </a:ext>
              </a:extLst>
            </p:cNvPr>
            <p:cNvGrpSpPr/>
            <p:nvPr/>
          </p:nvGrpSpPr>
          <p:grpSpPr>
            <a:xfrm>
              <a:off x="8382000" y="361454"/>
              <a:ext cx="9610044" cy="1948998"/>
              <a:chOff x="0" y="0"/>
              <a:chExt cx="3682024" cy="746746"/>
            </a:xfrm>
          </p:grpSpPr>
          <p:sp>
            <p:nvSpPr>
              <p:cNvPr id="33" name="Freeform 32">
                <a:extLst>
                  <a:ext uri="{FF2B5EF4-FFF2-40B4-BE49-F238E27FC236}">
                    <a16:creationId xmlns:a16="http://schemas.microsoft.com/office/drawing/2014/main" id="{D8B4E1C3-631F-9992-D4A5-74A072EBFAA1}"/>
                  </a:ext>
                </a:extLst>
              </p:cNvPr>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p>
                <a:endParaRPr lang="en-US" sz="1200"/>
              </a:p>
            </p:txBody>
          </p:sp>
          <p:sp>
            <p:nvSpPr>
              <p:cNvPr id="34" name="TextBox 33">
                <a:extLst>
                  <a:ext uri="{FF2B5EF4-FFF2-40B4-BE49-F238E27FC236}">
                    <a16:creationId xmlns:a16="http://schemas.microsoft.com/office/drawing/2014/main" id="{B0C9CB3D-6176-3542-354D-1183AB8074D8}"/>
                  </a:ext>
                </a:extLst>
              </p:cNvPr>
              <p:cNvSpPr txBox="1"/>
              <p:nvPr/>
            </p:nvSpPr>
            <p:spPr>
              <a:xfrm>
                <a:off x="0" y="-19050"/>
                <a:ext cx="3682024" cy="765796"/>
              </a:xfrm>
              <a:prstGeom prst="rect">
                <a:avLst/>
              </a:prstGeom>
            </p:spPr>
            <p:txBody>
              <a:bodyPr lIns="33867" tIns="33867" rIns="33867" bIns="33867" rtlCol="0" anchor="ctr"/>
              <a:lstStyle/>
              <a:p>
                <a:pPr algn="ctr">
                  <a:lnSpc>
                    <a:spcPts val="1906"/>
                  </a:lnSpc>
                </a:pPr>
                <a:endParaRPr sz="1200"/>
              </a:p>
            </p:txBody>
          </p:sp>
        </p:grpSp>
        <p:sp>
          <p:nvSpPr>
            <p:cNvPr id="28" name="TextBox 18">
              <a:extLst>
                <a:ext uri="{FF2B5EF4-FFF2-40B4-BE49-F238E27FC236}">
                  <a16:creationId xmlns:a16="http://schemas.microsoft.com/office/drawing/2014/main" id="{4EC83096-D159-771D-42DA-4C26AF8B45BE}"/>
                </a:ext>
              </a:extLst>
            </p:cNvPr>
            <p:cNvSpPr txBox="1"/>
            <p:nvPr/>
          </p:nvSpPr>
          <p:spPr>
            <a:xfrm>
              <a:off x="10148708" y="571340"/>
              <a:ext cx="7682093" cy="1523687"/>
            </a:xfrm>
            <a:prstGeom prst="rect">
              <a:avLst/>
            </a:prstGeom>
          </p:spPr>
          <p:txBody>
            <a:bodyPr wrap="square" lIns="0" tIns="0" rIns="0" bIns="0" rtlCol="0" anchor="t">
              <a:spAutoFit/>
            </a:bodyPr>
            <a:lstStyle/>
            <a:p>
              <a:pPr marL="304815" indent="-304815">
                <a:lnSpc>
                  <a:spcPts val="2033"/>
                </a:lnSpc>
                <a:spcBef>
                  <a:spcPct val="0"/>
                </a:spcBef>
                <a:buAutoNum type="arabicPeriod"/>
              </a:pPr>
              <a:r>
                <a:rPr lang="en-US" sz="2133" b="1" spc="144" dirty="0">
                  <a:solidFill>
                    <a:srgbClr val="231F20"/>
                  </a:solidFill>
                  <a:highlight>
                    <a:srgbClr val="5FD9E9"/>
                  </a:highlight>
                  <a:latin typeface="DM Sans"/>
                </a:rPr>
                <a:t>Identify IPE in curriculum</a:t>
              </a:r>
            </a:p>
            <a:p>
              <a:pPr marL="304815" indent="-304815">
                <a:lnSpc>
                  <a:spcPts val="2033"/>
                </a:lnSpc>
                <a:spcBef>
                  <a:spcPct val="0"/>
                </a:spcBef>
                <a:buAutoNum type="arabicPeriod"/>
              </a:pPr>
              <a:r>
                <a:rPr lang="en-US" sz="1473" spc="144" dirty="0">
                  <a:solidFill>
                    <a:srgbClr val="231F20"/>
                  </a:solidFill>
                  <a:latin typeface="DM Sans"/>
                </a:rPr>
                <a:t>Identify IPE outside of curriculum</a:t>
              </a:r>
            </a:p>
            <a:p>
              <a:pPr marL="304815" indent="-304815">
                <a:lnSpc>
                  <a:spcPts val="2033"/>
                </a:lnSpc>
                <a:spcBef>
                  <a:spcPct val="0"/>
                </a:spcBef>
                <a:buAutoNum type="arabicPeriod"/>
              </a:pPr>
              <a:r>
                <a:rPr lang="en-US" sz="1473" spc="144" dirty="0">
                  <a:solidFill>
                    <a:srgbClr val="231F20"/>
                  </a:solidFill>
                  <a:latin typeface="DM Sans"/>
                </a:rPr>
                <a:t>Reflect on its integration into curriculum</a:t>
              </a:r>
            </a:p>
            <a:p>
              <a:pPr marL="304815" indent="-304815">
                <a:lnSpc>
                  <a:spcPts val="2033"/>
                </a:lnSpc>
                <a:spcBef>
                  <a:spcPct val="0"/>
                </a:spcBef>
                <a:buAutoNum type="arabicPeriod"/>
              </a:pPr>
              <a:r>
                <a:rPr lang="en-US" sz="1473" spc="144" dirty="0">
                  <a:solidFill>
                    <a:srgbClr val="231F20"/>
                  </a:solidFill>
                  <a:latin typeface="DM Sans"/>
                </a:rPr>
                <a:t>Reflect on current gaps vs. ideal future</a:t>
              </a:r>
            </a:p>
          </p:txBody>
        </p:sp>
        <p:sp>
          <p:nvSpPr>
            <p:cNvPr id="29" name="Freeform 7">
              <a:extLst>
                <a:ext uri="{FF2B5EF4-FFF2-40B4-BE49-F238E27FC236}">
                  <a16:creationId xmlns:a16="http://schemas.microsoft.com/office/drawing/2014/main" id="{D526D037-2594-6E6A-6E70-C9EC0305A950}"/>
                </a:ext>
              </a:extLst>
            </p:cNvPr>
            <p:cNvSpPr/>
            <p:nvPr/>
          </p:nvSpPr>
          <p:spPr>
            <a:xfrm>
              <a:off x="8572842" y="646611"/>
              <a:ext cx="1333158" cy="1372689"/>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30" name="Group 29">
              <a:extLst>
                <a:ext uri="{FF2B5EF4-FFF2-40B4-BE49-F238E27FC236}">
                  <a16:creationId xmlns:a16="http://schemas.microsoft.com/office/drawing/2014/main" id="{36BB15FB-DF82-9143-FCB6-CA9E28FE3F59}"/>
                </a:ext>
              </a:extLst>
            </p:cNvPr>
            <p:cNvGrpSpPr/>
            <p:nvPr/>
          </p:nvGrpSpPr>
          <p:grpSpPr>
            <a:xfrm>
              <a:off x="8686800" y="815892"/>
              <a:ext cx="1091134" cy="1051008"/>
              <a:chOff x="826244" y="2922515"/>
              <a:chExt cx="1091134" cy="1051008"/>
            </a:xfrm>
          </p:grpSpPr>
          <p:sp>
            <p:nvSpPr>
              <p:cNvPr id="31" name="Oval 30">
                <a:extLst>
                  <a:ext uri="{FF2B5EF4-FFF2-40B4-BE49-F238E27FC236}">
                    <a16:creationId xmlns:a16="http://schemas.microsoft.com/office/drawing/2014/main" id="{F02D9BFB-1C1F-4842-4E2E-AAF9000C3233}"/>
                  </a:ext>
                </a:extLst>
              </p:cNvPr>
              <p:cNvSpPr/>
              <p:nvPr/>
            </p:nvSpPr>
            <p:spPr>
              <a:xfrm>
                <a:off x="826244" y="2922515"/>
                <a:ext cx="1091134" cy="105100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2" name="Picture 31">
                <a:extLst>
                  <a:ext uri="{FF2B5EF4-FFF2-40B4-BE49-F238E27FC236}">
                    <a16:creationId xmlns:a16="http://schemas.microsoft.com/office/drawing/2014/main" id="{F7CEEA85-56EC-40EB-9404-DC4ECD373B56}"/>
                  </a:ext>
                </a:extLst>
              </p:cNvPr>
              <p:cNvPicPr>
                <a:picLocks noChangeAspect="1"/>
              </p:cNvPicPr>
              <p:nvPr/>
            </p:nvPicPr>
            <p:blipFill>
              <a:blip r:embed="rId7"/>
              <a:stretch>
                <a:fillRect/>
              </a:stretch>
            </p:blipFill>
            <p:spPr>
              <a:xfrm>
                <a:off x="966761" y="3038534"/>
                <a:ext cx="938239" cy="809566"/>
              </a:xfrm>
              <a:prstGeom prst="rect">
                <a:avLst/>
              </a:prstGeom>
            </p:spPr>
          </p:pic>
        </p:grpSp>
      </p:grpSp>
      <p:grpSp>
        <p:nvGrpSpPr>
          <p:cNvPr id="64" name="Group 63">
            <a:extLst>
              <a:ext uri="{FF2B5EF4-FFF2-40B4-BE49-F238E27FC236}">
                <a16:creationId xmlns:a16="http://schemas.microsoft.com/office/drawing/2014/main" id="{B54CB778-C62E-52F8-BC5B-657563D55E30}"/>
              </a:ext>
            </a:extLst>
          </p:cNvPr>
          <p:cNvGrpSpPr/>
          <p:nvPr/>
        </p:nvGrpSpPr>
        <p:grpSpPr>
          <a:xfrm>
            <a:off x="739466" y="5582878"/>
            <a:ext cx="10072612" cy="1490433"/>
            <a:chOff x="1109199" y="8374317"/>
            <a:chExt cx="15108918" cy="2235649"/>
          </a:xfrm>
        </p:grpSpPr>
        <p:grpSp>
          <p:nvGrpSpPr>
            <p:cNvPr id="65" name="Group 64">
              <a:extLst>
                <a:ext uri="{FF2B5EF4-FFF2-40B4-BE49-F238E27FC236}">
                  <a16:creationId xmlns:a16="http://schemas.microsoft.com/office/drawing/2014/main" id="{50C3A007-06AF-51FA-80CF-3BC5BFA03CBA}"/>
                </a:ext>
              </a:extLst>
            </p:cNvPr>
            <p:cNvGrpSpPr/>
            <p:nvPr/>
          </p:nvGrpSpPr>
          <p:grpSpPr>
            <a:xfrm>
              <a:off x="1109199" y="8374317"/>
              <a:ext cx="15108918" cy="2235648"/>
              <a:chOff x="1109199" y="8374317"/>
              <a:chExt cx="15108918" cy="2235648"/>
            </a:xfrm>
          </p:grpSpPr>
          <p:grpSp>
            <p:nvGrpSpPr>
              <p:cNvPr id="68" name="Group 67">
                <a:extLst>
                  <a:ext uri="{FF2B5EF4-FFF2-40B4-BE49-F238E27FC236}">
                    <a16:creationId xmlns:a16="http://schemas.microsoft.com/office/drawing/2014/main" id="{3FF9624B-FF59-2723-C178-13C9F7487C06}"/>
                  </a:ext>
                </a:extLst>
              </p:cNvPr>
              <p:cNvGrpSpPr/>
              <p:nvPr/>
            </p:nvGrpSpPr>
            <p:grpSpPr>
              <a:xfrm>
                <a:off x="1109199" y="8374317"/>
                <a:ext cx="15108918" cy="2235648"/>
                <a:chOff x="1109199" y="8374317"/>
                <a:chExt cx="15108918" cy="2235648"/>
              </a:xfrm>
            </p:grpSpPr>
            <p:grpSp>
              <p:nvGrpSpPr>
                <p:cNvPr id="71" name="Group 70">
                  <a:extLst>
                    <a:ext uri="{FF2B5EF4-FFF2-40B4-BE49-F238E27FC236}">
                      <a16:creationId xmlns:a16="http://schemas.microsoft.com/office/drawing/2014/main" id="{B2EC8873-E85C-AFBE-336A-C58E163CE77F}"/>
                    </a:ext>
                  </a:extLst>
                </p:cNvPr>
                <p:cNvGrpSpPr/>
                <p:nvPr/>
              </p:nvGrpSpPr>
              <p:grpSpPr>
                <a:xfrm>
                  <a:off x="1109199" y="9900218"/>
                  <a:ext cx="15108918" cy="501082"/>
                  <a:chOff x="1589541" y="6156086"/>
                  <a:chExt cx="15108918" cy="501082"/>
                </a:xfrm>
              </p:grpSpPr>
              <p:sp>
                <p:nvSpPr>
                  <p:cNvPr id="78" name="AutoShape 5">
                    <a:extLst>
                      <a:ext uri="{FF2B5EF4-FFF2-40B4-BE49-F238E27FC236}">
                        <a16:creationId xmlns:a16="http://schemas.microsoft.com/office/drawing/2014/main" id="{C89F0999-F81B-F657-52BC-E931B7394FBF}"/>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dirty="0"/>
                  </a:p>
                </p:txBody>
              </p:sp>
              <p:sp>
                <p:nvSpPr>
                  <p:cNvPr id="79" name="TextBox 8">
                    <a:extLst>
                      <a:ext uri="{FF2B5EF4-FFF2-40B4-BE49-F238E27FC236}">
                        <a16:creationId xmlns:a16="http://schemas.microsoft.com/office/drawing/2014/main" id="{5EB13E23-F2C8-852E-5E87-71954149E752}"/>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80" name="Group 13">
                    <a:extLst>
                      <a:ext uri="{FF2B5EF4-FFF2-40B4-BE49-F238E27FC236}">
                        <a16:creationId xmlns:a16="http://schemas.microsoft.com/office/drawing/2014/main" id="{5D4ED2FA-C3E1-2A96-75C1-40A4C3E07B23}"/>
                      </a:ext>
                    </a:extLst>
                  </p:cNvPr>
                  <p:cNvGrpSpPr/>
                  <p:nvPr/>
                </p:nvGrpSpPr>
                <p:grpSpPr>
                  <a:xfrm>
                    <a:off x="7030737" y="6156086"/>
                    <a:ext cx="501082" cy="501082"/>
                    <a:chOff x="0" y="0"/>
                    <a:chExt cx="812800" cy="812800"/>
                  </a:xfrm>
                </p:grpSpPr>
                <p:sp>
                  <p:nvSpPr>
                    <p:cNvPr id="87" name="Freeform 14">
                      <a:extLst>
                        <a:ext uri="{FF2B5EF4-FFF2-40B4-BE49-F238E27FC236}">
                          <a16:creationId xmlns:a16="http://schemas.microsoft.com/office/drawing/2014/main" id="{0D9AADFE-930C-8461-A78E-FA9EDEE1CDE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88" name="TextBox 15">
                      <a:extLst>
                        <a:ext uri="{FF2B5EF4-FFF2-40B4-BE49-F238E27FC236}">
                          <a16:creationId xmlns:a16="http://schemas.microsoft.com/office/drawing/2014/main" id="{F7563E83-7C86-A2ED-4143-D65F48354EFF}"/>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81" name="Group 18">
                    <a:extLst>
                      <a:ext uri="{FF2B5EF4-FFF2-40B4-BE49-F238E27FC236}">
                        <a16:creationId xmlns:a16="http://schemas.microsoft.com/office/drawing/2014/main" id="{92FE08CD-C4F2-AE37-FD06-24C38B56AAC1}"/>
                      </a:ext>
                    </a:extLst>
                  </p:cNvPr>
                  <p:cNvGrpSpPr/>
                  <p:nvPr/>
                </p:nvGrpSpPr>
                <p:grpSpPr>
                  <a:xfrm>
                    <a:off x="10521294" y="6156086"/>
                    <a:ext cx="501082" cy="501082"/>
                    <a:chOff x="0" y="0"/>
                    <a:chExt cx="812800" cy="812800"/>
                  </a:xfrm>
                </p:grpSpPr>
                <p:sp>
                  <p:nvSpPr>
                    <p:cNvPr id="85" name="Freeform 19">
                      <a:extLst>
                        <a:ext uri="{FF2B5EF4-FFF2-40B4-BE49-F238E27FC236}">
                          <a16:creationId xmlns:a16="http://schemas.microsoft.com/office/drawing/2014/main" id="{FEE13366-C365-0E3C-EAE2-ED07FCC5C55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86" name="TextBox 20">
                      <a:extLst>
                        <a:ext uri="{FF2B5EF4-FFF2-40B4-BE49-F238E27FC236}">
                          <a16:creationId xmlns:a16="http://schemas.microsoft.com/office/drawing/2014/main" id="{8885DB4F-D191-98AC-9F54-979BEE07154A}"/>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82" name="Group 23">
                    <a:extLst>
                      <a:ext uri="{FF2B5EF4-FFF2-40B4-BE49-F238E27FC236}">
                        <a16:creationId xmlns:a16="http://schemas.microsoft.com/office/drawing/2014/main" id="{D82F9E4A-D3C3-ECBB-F626-0E80DA3AECCA}"/>
                      </a:ext>
                    </a:extLst>
                  </p:cNvPr>
                  <p:cNvGrpSpPr/>
                  <p:nvPr/>
                </p:nvGrpSpPr>
                <p:grpSpPr>
                  <a:xfrm>
                    <a:off x="14011851" y="6156086"/>
                    <a:ext cx="501082" cy="501082"/>
                    <a:chOff x="0" y="0"/>
                    <a:chExt cx="812800" cy="812800"/>
                  </a:xfrm>
                </p:grpSpPr>
                <p:sp>
                  <p:nvSpPr>
                    <p:cNvPr id="83" name="Freeform 24">
                      <a:extLst>
                        <a:ext uri="{FF2B5EF4-FFF2-40B4-BE49-F238E27FC236}">
                          <a16:creationId xmlns:a16="http://schemas.microsoft.com/office/drawing/2014/main" id="{9B1044B2-3B92-B083-1C4B-340CF0E3DB8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84" name="TextBox 25">
                      <a:extLst>
                        <a:ext uri="{FF2B5EF4-FFF2-40B4-BE49-F238E27FC236}">
                          <a16:creationId xmlns:a16="http://schemas.microsoft.com/office/drawing/2014/main" id="{32B6AA02-92A4-73AC-0102-1E864D6AA651}"/>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72" name="Group 71">
                  <a:extLst>
                    <a:ext uri="{FF2B5EF4-FFF2-40B4-BE49-F238E27FC236}">
                      <a16:creationId xmlns:a16="http://schemas.microsoft.com/office/drawing/2014/main" id="{79D48B4C-02EF-45F1-C9A0-09859962F147}"/>
                    </a:ext>
                  </a:extLst>
                </p:cNvPr>
                <p:cNvGrpSpPr/>
                <p:nvPr/>
              </p:nvGrpSpPr>
              <p:grpSpPr>
                <a:xfrm>
                  <a:off x="2737123" y="9408524"/>
                  <a:ext cx="1258093" cy="1201441"/>
                  <a:chOff x="1529788" y="7709965"/>
                  <a:chExt cx="1258093" cy="1201441"/>
                </a:xfrm>
              </p:grpSpPr>
              <p:sp>
                <p:nvSpPr>
                  <p:cNvPr id="76" name="Teardrop 75">
                    <a:extLst>
                      <a:ext uri="{FF2B5EF4-FFF2-40B4-BE49-F238E27FC236}">
                        <a16:creationId xmlns:a16="http://schemas.microsoft.com/office/drawing/2014/main" id="{EFE9BFD5-E96E-6654-6DC8-D60799F75B26}"/>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7" name="TextBox 76">
                    <a:extLst>
                      <a:ext uri="{FF2B5EF4-FFF2-40B4-BE49-F238E27FC236}">
                        <a16:creationId xmlns:a16="http://schemas.microsoft.com/office/drawing/2014/main" id="{487E5CB9-6529-1008-6004-D5C000D1E2C0}"/>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73" name="Group 72">
                  <a:extLst>
                    <a:ext uri="{FF2B5EF4-FFF2-40B4-BE49-F238E27FC236}">
                      <a16:creationId xmlns:a16="http://schemas.microsoft.com/office/drawing/2014/main" id="{047210CD-2365-693F-AA70-C299FD34188C}"/>
                    </a:ext>
                  </a:extLst>
                </p:cNvPr>
                <p:cNvGrpSpPr/>
                <p:nvPr/>
              </p:nvGrpSpPr>
              <p:grpSpPr>
                <a:xfrm>
                  <a:off x="13201909" y="8374317"/>
                  <a:ext cx="1246780" cy="1201441"/>
                  <a:chOff x="8514045" y="6675758"/>
                  <a:chExt cx="1246780" cy="1201441"/>
                </a:xfrm>
              </p:grpSpPr>
              <p:sp>
                <p:nvSpPr>
                  <p:cNvPr id="74" name="Teardrop 73">
                    <a:extLst>
                      <a:ext uri="{FF2B5EF4-FFF2-40B4-BE49-F238E27FC236}">
                        <a16:creationId xmlns:a16="http://schemas.microsoft.com/office/drawing/2014/main" id="{BD9A082F-ED56-64A0-DA19-927A9A8FE96E}"/>
                      </a:ext>
                    </a:extLst>
                  </p:cNvPr>
                  <p:cNvSpPr/>
                  <p:nvPr/>
                </p:nvSpPr>
                <p:spPr>
                  <a:xfrm rot="8180344">
                    <a:off x="8523613" y="6675758"/>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5" name="TextBox 74">
                    <a:extLst>
                      <a:ext uri="{FF2B5EF4-FFF2-40B4-BE49-F238E27FC236}">
                        <a16:creationId xmlns:a16="http://schemas.microsoft.com/office/drawing/2014/main" id="{FEEDAA66-659E-FE7D-7B06-B5230A54CA85}"/>
                      </a:ext>
                    </a:extLst>
                  </p:cNvPr>
                  <p:cNvSpPr txBox="1"/>
                  <p:nvPr/>
                </p:nvSpPr>
                <p:spPr>
                  <a:xfrm>
                    <a:off x="8514045" y="7006982"/>
                    <a:ext cx="1246780" cy="446181"/>
                  </a:xfrm>
                  <a:prstGeom prst="rect">
                    <a:avLst/>
                  </a:prstGeom>
                  <a:noFill/>
                </p:spPr>
                <p:txBody>
                  <a:bodyPr wrap="square" rtlCol="0">
                    <a:spAutoFit/>
                  </a:bodyPr>
                  <a:lstStyle/>
                  <a:p>
                    <a:pPr algn="ctr"/>
                    <a:r>
                      <a:rPr lang="en-US" sz="1333" spc="433" dirty="0">
                        <a:solidFill>
                          <a:srgbClr val="FFFF00"/>
                        </a:solidFill>
                        <a:latin typeface="DM Sans Bold"/>
                      </a:rPr>
                      <a:t>2023</a:t>
                    </a:r>
                    <a:endParaRPr lang="en-US" sz="1333" dirty="0">
                      <a:solidFill>
                        <a:srgbClr val="FFFF00"/>
                      </a:solidFill>
                    </a:endParaRPr>
                  </a:p>
                </p:txBody>
              </p:sp>
            </p:grpSp>
          </p:grpSp>
          <p:sp>
            <p:nvSpPr>
              <p:cNvPr id="69" name="Teardrop 68">
                <a:extLst>
                  <a:ext uri="{FF2B5EF4-FFF2-40B4-BE49-F238E27FC236}">
                    <a16:creationId xmlns:a16="http://schemas.microsoft.com/office/drawing/2014/main" id="{99023D6B-B255-C73C-6BB6-50CB1E0E420B}"/>
                  </a:ext>
                </a:extLst>
              </p:cNvPr>
              <p:cNvSpPr/>
              <p:nvPr/>
            </p:nvSpPr>
            <p:spPr>
              <a:xfrm rot="8180344">
                <a:off x="6181146" y="937844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0" name="TextBox 69">
                <a:extLst>
                  <a:ext uri="{FF2B5EF4-FFF2-40B4-BE49-F238E27FC236}">
                    <a16:creationId xmlns:a16="http://schemas.microsoft.com/office/drawing/2014/main" id="{3BF83EC5-CC32-2874-61B9-23510404B65A}"/>
                  </a:ext>
                </a:extLst>
              </p:cNvPr>
              <p:cNvSpPr txBox="1"/>
              <p:nvPr/>
            </p:nvSpPr>
            <p:spPr>
              <a:xfrm>
                <a:off x="6192459" y="9709670"/>
                <a:ext cx="1246781" cy="446181"/>
              </a:xfrm>
              <a:prstGeom prst="rect">
                <a:avLst/>
              </a:prstGeom>
              <a:noFill/>
            </p:spPr>
            <p:txBody>
              <a:bodyPr wrap="square" rtlCol="0">
                <a:spAutoFit/>
              </a:bodyPr>
              <a:lstStyle/>
              <a:p>
                <a:pPr algn="ctr"/>
                <a:r>
                  <a:rPr lang="en-US" sz="1333" spc="433" dirty="0">
                    <a:solidFill>
                      <a:schemeClr val="bg1"/>
                    </a:solidFill>
                    <a:latin typeface="DM Sans Bold"/>
                  </a:rPr>
                  <a:t>2020</a:t>
                </a:r>
                <a:endParaRPr lang="en-US" sz="1333" dirty="0">
                  <a:solidFill>
                    <a:schemeClr val="bg1"/>
                  </a:solidFill>
                </a:endParaRPr>
              </a:p>
            </p:txBody>
          </p:sp>
        </p:grpSp>
        <p:sp>
          <p:nvSpPr>
            <p:cNvPr id="66" name="Teardrop 65">
              <a:extLst>
                <a:ext uri="{FF2B5EF4-FFF2-40B4-BE49-F238E27FC236}">
                  <a16:creationId xmlns:a16="http://schemas.microsoft.com/office/drawing/2014/main" id="{D86F0742-A238-0A35-EDDF-ED01C5B34D00}"/>
                </a:ext>
              </a:extLst>
            </p:cNvPr>
            <p:cNvSpPr/>
            <p:nvPr/>
          </p:nvSpPr>
          <p:spPr>
            <a:xfrm rot="8180344">
              <a:off x="9747014" y="940852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7" name="TextBox 66">
              <a:extLst>
                <a:ext uri="{FF2B5EF4-FFF2-40B4-BE49-F238E27FC236}">
                  <a16:creationId xmlns:a16="http://schemas.microsoft.com/office/drawing/2014/main" id="{6104559E-D47F-22BD-FF3E-9D427BBFC817}"/>
                </a:ext>
              </a:extLst>
            </p:cNvPr>
            <p:cNvSpPr txBox="1"/>
            <p:nvPr/>
          </p:nvSpPr>
          <p:spPr>
            <a:xfrm>
              <a:off x="9758327" y="9739749"/>
              <a:ext cx="1246781" cy="446181"/>
            </a:xfrm>
            <a:prstGeom prst="rect">
              <a:avLst/>
            </a:prstGeom>
            <a:noFill/>
          </p:spPr>
          <p:txBody>
            <a:bodyPr wrap="square" rtlCol="0">
              <a:spAutoFit/>
            </a:bodyPr>
            <a:lstStyle/>
            <a:p>
              <a:pPr algn="ctr"/>
              <a:r>
                <a:rPr lang="en-US" sz="1333" spc="433" dirty="0">
                  <a:solidFill>
                    <a:schemeClr val="bg1"/>
                  </a:solidFill>
                  <a:latin typeface="DM Sans Bold"/>
                </a:rPr>
                <a:t>2021</a:t>
              </a:r>
              <a:endParaRPr lang="en-US" sz="1333" dirty="0">
                <a:solidFill>
                  <a:schemeClr val="bg1"/>
                </a:solidFill>
              </a:endParaRPr>
            </a:p>
          </p:txBody>
        </p:sp>
      </p:grpSp>
    </p:spTree>
    <p:extLst>
      <p:ext uri="{BB962C8B-B14F-4D97-AF65-F5344CB8AC3E}">
        <p14:creationId xmlns:p14="http://schemas.microsoft.com/office/powerpoint/2010/main" val="3871518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60AC6-68B8-BA04-B628-7D4AED77327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0B551CA-99FC-FA5B-6581-8935F914C4FD}"/>
              </a:ext>
            </a:extLst>
          </p:cNvPr>
          <p:cNvSpPr/>
          <p:nvPr/>
        </p:nvSpPr>
        <p:spPr>
          <a:xfrm rot="257863">
            <a:off x="-325267" y="4104242"/>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pic>
        <p:nvPicPr>
          <p:cNvPr id="4" name="Picture 3">
            <a:extLst>
              <a:ext uri="{FF2B5EF4-FFF2-40B4-BE49-F238E27FC236}">
                <a16:creationId xmlns:a16="http://schemas.microsoft.com/office/drawing/2014/main" id="{D123F895-FEE0-6B97-075D-27BC10274D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2768600"/>
            <a:ext cx="11002897" cy="827604"/>
          </a:xfrm>
          <a:prstGeom prst="rect">
            <a:avLst/>
          </a:prstGeom>
          <a:ln w="254000">
            <a:solidFill>
              <a:schemeClr val="bg1">
                <a:lumMod val="85000"/>
              </a:schemeClr>
            </a:solidFill>
          </a:ln>
        </p:spPr>
      </p:pic>
      <p:sp>
        <p:nvSpPr>
          <p:cNvPr id="5" name="TextBox 17">
            <a:extLst>
              <a:ext uri="{FF2B5EF4-FFF2-40B4-BE49-F238E27FC236}">
                <a16:creationId xmlns:a16="http://schemas.microsoft.com/office/drawing/2014/main" id="{6760DE9D-0793-8F61-5084-46D57BCF0EC4}"/>
              </a:ext>
            </a:extLst>
          </p:cNvPr>
          <p:cNvSpPr txBox="1"/>
          <p:nvPr/>
        </p:nvSpPr>
        <p:spPr>
          <a:xfrm>
            <a:off x="762001" y="-64852"/>
            <a:ext cx="9370123" cy="1064972"/>
          </a:xfrm>
          <a:prstGeom prst="rect">
            <a:avLst/>
          </a:prstGeom>
        </p:spPr>
        <p:txBody>
          <a:bodyPr wrap="square" lIns="0" tIns="0" rIns="0" bIns="0" rtlCol="0" anchor="t">
            <a:spAutoFit/>
          </a:bodyPr>
          <a:lstStyle/>
          <a:p>
            <a:pPr>
              <a:lnSpc>
                <a:spcPts val="9183"/>
              </a:lnSpc>
            </a:pPr>
            <a:r>
              <a:rPr lang="en-US" sz="5320" spc="652" dirty="0">
                <a:solidFill>
                  <a:srgbClr val="231F20"/>
                </a:solidFill>
                <a:latin typeface="Oswald Bold"/>
              </a:rPr>
              <a:t>CURRICULUM MAPPING</a:t>
            </a:r>
          </a:p>
        </p:txBody>
      </p:sp>
      <p:grpSp>
        <p:nvGrpSpPr>
          <p:cNvPr id="6" name="Group 5">
            <a:extLst>
              <a:ext uri="{FF2B5EF4-FFF2-40B4-BE49-F238E27FC236}">
                <a16:creationId xmlns:a16="http://schemas.microsoft.com/office/drawing/2014/main" id="{EDC68655-69B5-BF46-36C0-831D1A4FE09D}"/>
              </a:ext>
            </a:extLst>
          </p:cNvPr>
          <p:cNvGrpSpPr/>
          <p:nvPr/>
        </p:nvGrpSpPr>
        <p:grpSpPr>
          <a:xfrm>
            <a:off x="2796942" y="994111"/>
            <a:ext cx="6406696" cy="1299332"/>
            <a:chOff x="8382000" y="361454"/>
            <a:chExt cx="9610044" cy="1948998"/>
          </a:xfrm>
        </p:grpSpPr>
        <p:grpSp>
          <p:nvGrpSpPr>
            <p:cNvPr id="8" name="Group 7">
              <a:extLst>
                <a:ext uri="{FF2B5EF4-FFF2-40B4-BE49-F238E27FC236}">
                  <a16:creationId xmlns:a16="http://schemas.microsoft.com/office/drawing/2014/main" id="{14CD28FD-649D-43C8-260F-252A0376DF0B}"/>
                </a:ext>
              </a:extLst>
            </p:cNvPr>
            <p:cNvGrpSpPr/>
            <p:nvPr/>
          </p:nvGrpSpPr>
          <p:grpSpPr>
            <a:xfrm>
              <a:off x="8382000" y="361454"/>
              <a:ext cx="9610044" cy="1948998"/>
              <a:chOff x="0" y="0"/>
              <a:chExt cx="3682024" cy="746746"/>
            </a:xfrm>
          </p:grpSpPr>
          <p:sp>
            <p:nvSpPr>
              <p:cNvPr id="15" name="Freeform 14">
                <a:extLst>
                  <a:ext uri="{FF2B5EF4-FFF2-40B4-BE49-F238E27FC236}">
                    <a16:creationId xmlns:a16="http://schemas.microsoft.com/office/drawing/2014/main" id="{431A1840-D2AE-DB71-973E-D1EEC117612E}"/>
                  </a:ext>
                </a:extLst>
              </p:cNvPr>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p>
                <a:endParaRPr lang="en-US" sz="1200"/>
              </a:p>
            </p:txBody>
          </p:sp>
          <p:sp>
            <p:nvSpPr>
              <p:cNvPr id="16" name="TextBox 15">
                <a:extLst>
                  <a:ext uri="{FF2B5EF4-FFF2-40B4-BE49-F238E27FC236}">
                    <a16:creationId xmlns:a16="http://schemas.microsoft.com/office/drawing/2014/main" id="{5328D9B9-BA7F-1FBA-F04C-1CCE65FB4C80}"/>
                  </a:ext>
                </a:extLst>
              </p:cNvPr>
              <p:cNvSpPr txBox="1"/>
              <p:nvPr/>
            </p:nvSpPr>
            <p:spPr>
              <a:xfrm>
                <a:off x="0" y="-19050"/>
                <a:ext cx="3682024" cy="765796"/>
              </a:xfrm>
              <a:prstGeom prst="rect">
                <a:avLst/>
              </a:prstGeom>
            </p:spPr>
            <p:txBody>
              <a:bodyPr lIns="33867" tIns="33867" rIns="33867" bIns="33867" rtlCol="0" anchor="ctr"/>
              <a:lstStyle/>
              <a:p>
                <a:pPr algn="ctr">
                  <a:lnSpc>
                    <a:spcPts val="1906"/>
                  </a:lnSpc>
                </a:pPr>
                <a:endParaRPr sz="1200"/>
              </a:p>
            </p:txBody>
          </p:sp>
        </p:grpSp>
        <p:sp>
          <p:nvSpPr>
            <p:cNvPr id="9" name="TextBox 18">
              <a:extLst>
                <a:ext uri="{FF2B5EF4-FFF2-40B4-BE49-F238E27FC236}">
                  <a16:creationId xmlns:a16="http://schemas.microsoft.com/office/drawing/2014/main" id="{1C19F6F1-5747-215D-06F9-6E7AEB2F5985}"/>
                </a:ext>
              </a:extLst>
            </p:cNvPr>
            <p:cNvSpPr txBox="1"/>
            <p:nvPr/>
          </p:nvSpPr>
          <p:spPr>
            <a:xfrm>
              <a:off x="10148708" y="571340"/>
              <a:ext cx="7682093" cy="1523687"/>
            </a:xfrm>
            <a:prstGeom prst="rect">
              <a:avLst/>
            </a:prstGeom>
          </p:spPr>
          <p:txBody>
            <a:bodyPr wrap="square" lIns="0" tIns="0" rIns="0" bIns="0" rtlCol="0" anchor="t">
              <a:spAutoFit/>
            </a:bodyPr>
            <a:lstStyle/>
            <a:p>
              <a:pPr marL="304815" indent="-304815">
                <a:lnSpc>
                  <a:spcPts val="2033"/>
                </a:lnSpc>
                <a:spcBef>
                  <a:spcPct val="0"/>
                </a:spcBef>
                <a:buAutoNum type="arabicPeriod"/>
              </a:pPr>
              <a:r>
                <a:rPr lang="en-US" sz="1473" spc="144" dirty="0">
                  <a:solidFill>
                    <a:srgbClr val="231F20"/>
                  </a:solidFill>
                  <a:latin typeface="DM Sans"/>
                </a:rPr>
                <a:t>Identify IPE in curriculum</a:t>
              </a:r>
            </a:p>
            <a:p>
              <a:pPr marL="304815" indent="-304815">
                <a:lnSpc>
                  <a:spcPts val="2033"/>
                </a:lnSpc>
                <a:spcBef>
                  <a:spcPct val="0"/>
                </a:spcBef>
                <a:buAutoNum type="arabicPeriod"/>
              </a:pPr>
              <a:r>
                <a:rPr lang="en-US" sz="2000" b="1" spc="144" dirty="0">
                  <a:solidFill>
                    <a:srgbClr val="231F20"/>
                  </a:solidFill>
                  <a:highlight>
                    <a:srgbClr val="F5AB21"/>
                  </a:highlight>
                  <a:latin typeface="DM Sans"/>
                </a:rPr>
                <a:t>Identify IPE outside of curriculum</a:t>
              </a:r>
            </a:p>
            <a:p>
              <a:pPr marL="304815" indent="-304815">
                <a:lnSpc>
                  <a:spcPts val="2033"/>
                </a:lnSpc>
                <a:spcBef>
                  <a:spcPct val="0"/>
                </a:spcBef>
                <a:buAutoNum type="arabicPeriod"/>
              </a:pPr>
              <a:r>
                <a:rPr lang="en-US" sz="1473" spc="144" dirty="0">
                  <a:solidFill>
                    <a:srgbClr val="231F20"/>
                  </a:solidFill>
                  <a:latin typeface="DM Sans"/>
                </a:rPr>
                <a:t>Reflect on its integration into curriculum</a:t>
              </a:r>
            </a:p>
            <a:p>
              <a:pPr marL="304815" indent="-304815">
                <a:lnSpc>
                  <a:spcPts val="2033"/>
                </a:lnSpc>
                <a:spcBef>
                  <a:spcPct val="0"/>
                </a:spcBef>
                <a:buAutoNum type="arabicPeriod"/>
              </a:pPr>
              <a:r>
                <a:rPr lang="en-US" sz="1473" spc="144" dirty="0">
                  <a:solidFill>
                    <a:srgbClr val="231F20"/>
                  </a:solidFill>
                  <a:latin typeface="DM Sans"/>
                </a:rPr>
                <a:t>Reflect on current gaps vs. ideal future</a:t>
              </a:r>
            </a:p>
          </p:txBody>
        </p:sp>
        <p:sp>
          <p:nvSpPr>
            <p:cNvPr id="10" name="Freeform 7">
              <a:extLst>
                <a:ext uri="{FF2B5EF4-FFF2-40B4-BE49-F238E27FC236}">
                  <a16:creationId xmlns:a16="http://schemas.microsoft.com/office/drawing/2014/main" id="{AF23C521-96F0-F279-5754-592F4A633EBD}"/>
                </a:ext>
              </a:extLst>
            </p:cNvPr>
            <p:cNvSpPr/>
            <p:nvPr/>
          </p:nvSpPr>
          <p:spPr>
            <a:xfrm>
              <a:off x="8572842" y="646611"/>
              <a:ext cx="1333158" cy="1372689"/>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11" name="Group 10">
              <a:extLst>
                <a:ext uri="{FF2B5EF4-FFF2-40B4-BE49-F238E27FC236}">
                  <a16:creationId xmlns:a16="http://schemas.microsoft.com/office/drawing/2014/main" id="{6DF8DE8F-1398-8B7C-C6DB-F0F1ADE6CFB5}"/>
                </a:ext>
              </a:extLst>
            </p:cNvPr>
            <p:cNvGrpSpPr/>
            <p:nvPr/>
          </p:nvGrpSpPr>
          <p:grpSpPr>
            <a:xfrm>
              <a:off x="8686800" y="815892"/>
              <a:ext cx="1091134" cy="1051008"/>
              <a:chOff x="826244" y="2922515"/>
              <a:chExt cx="1091134" cy="1051008"/>
            </a:xfrm>
          </p:grpSpPr>
          <p:sp>
            <p:nvSpPr>
              <p:cNvPr id="12" name="Oval 11">
                <a:extLst>
                  <a:ext uri="{FF2B5EF4-FFF2-40B4-BE49-F238E27FC236}">
                    <a16:creationId xmlns:a16="http://schemas.microsoft.com/office/drawing/2014/main" id="{9D3CE3AD-051F-C287-3033-01390D84BF7B}"/>
                  </a:ext>
                </a:extLst>
              </p:cNvPr>
              <p:cNvSpPr/>
              <p:nvPr/>
            </p:nvSpPr>
            <p:spPr>
              <a:xfrm>
                <a:off x="826244" y="2922515"/>
                <a:ext cx="1091134" cy="105100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12">
                <a:extLst>
                  <a:ext uri="{FF2B5EF4-FFF2-40B4-BE49-F238E27FC236}">
                    <a16:creationId xmlns:a16="http://schemas.microsoft.com/office/drawing/2014/main" id="{C1690764-D406-13FA-96B2-F1754428B431}"/>
                  </a:ext>
                </a:extLst>
              </p:cNvPr>
              <p:cNvPicPr>
                <a:picLocks noChangeAspect="1"/>
              </p:cNvPicPr>
              <p:nvPr/>
            </p:nvPicPr>
            <p:blipFill>
              <a:blip r:embed="rId7"/>
              <a:stretch>
                <a:fillRect/>
              </a:stretch>
            </p:blipFill>
            <p:spPr>
              <a:xfrm>
                <a:off x="966761" y="3038534"/>
                <a:ext cx="938239" cy="809566"/>
              </a:xfrm>
              <a:prstGeom prst="rect">
                <a:avLst/>
              </a:prstGeom>
            </p:spPr>
          </p:pic>
        </p:grpSp>
      </p:grpSp>
      <p:cxnSp>
        <p:nvCxnSpPr>
          <p:cNvPr id="17" name="Straight Arrow Connector 16">
            <a:extLst>
              <a:ext uri="{FF2B5EF4-FFF2-40B4-BE49-F238E27FC236}">
                <a16:creationId xmlns:a16="http://schemas.microsoft.com/office/drawing/2014/main" id="{5C535FED-7A97-A1BD-7B02-F716D29A9C80}"/>
              </a:ext>
            </a:extLst>
          </p:cNvPr>
          <p:cNvCxnSpPr>
            <a:cxnSpLocks/>
          </p:cNvCxnSpPr>
          <p:nvPr/>
        </p:nvCxnSpPr>
        <p:spPr>
          <a:xfrm flipV="1">
            <a:off x="914400" y="3648861"/>
            <a:ext cx="457200" cy="1253339"/>
          </a:xfrm>
          <a:prstGeom prst="straightConnector1">
            <a:avLst/>
          </a:prstGeom>
          <a:ln w="254000">
            <a:solidFill>
              <a:srgbClr val="F5AB21"/>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3B3A226C-B9E2-C8A9-738A-589C8EBF1EA7}"/>
              </a:ext>
            </a:extLst>
          </p:cNvPr>
          <p:cNvGrpSpPr/>
          <p:nvPr/>
        </p:nvGrpSpPr>
        <p:grpSpPr>
          <a:xfrm>
            <a:off x="739466" y="5582878"/>
            <a:ext cx="10072612" cy="1490433"/>
            <a:chOff x="1109199" y="8374317"/>
            <a:chExt cx="15108918" cy="2235649"/>
          </a:xfrm>
        </p:grpSpPr>
        <p:grpSp>
          <p:nvGrpSpPr>
            <p:cNvPr id="44" name="Group 43">
              <a:extLst>
                <a:ext uri="{FF2B5EF4-FFF2-40B4-BE49-F238E27FC236}">
                  <a16:creationId xmlns:a16="http://schemas.microsoft.com/office/drawing/2014/main" id="{67621B5B-3BB7-0AF8-024E-41B05A89F99D}"/>
                </a:ext>
              </a:extLst>
            </p:cNvPr>
            <p:cNvGrpSpPr/>
            <p:nvPr/>
          </p:nvGrpSpPr>
          <p:grpSpPr>
            <a:xfrm>
              <a:off x="1109199" y="8374317"/>
              <a:ext cx="15108918" cy="2235648"/>
              <a:chOff x="1109199" y="8374317"/>
              <a:chExt cx="15108918" cy="2235648"/>
            </a:xfrm>
          </p:grpSpPr>
          <p:grpSp>
            <p:nvGrpSpPr>
              <p:cNvPr id="47" name="Group 46">
                <a:extLst>
                  <a:ext uri="{FF2B5EF4-FFF2-40B4-BE49-F238E27FC236}">
                    <a16:creationId xmlns:a16="http://schemas.microsoft.com/office/drawing/2014/main" id="{87749BF8-D5E9-D24D-A71E-85D5E634E8C0}"/>
                  </a:ext>
                </a:extLst>
              </p:cNvPr>
              <p:cNvGrpSpPr/>
              <p:nvPr/>
            </p:nvGrpSpPr>
            <p:grpSpPr>
              <a:xfrm>
                <a:off x="1109199" y="8374317"/>
                <a:ext cx="15108918" cy="2235648"/>
                <a:chOff x="1109199" y="8374317"/>
                <a:chExt cx="15108918" cy="2235648"/>
              </a:xfrm>
            </p:grpSpPr>
            <p:grpSp>
              <p:nvGrpSpPr>
                <p:cNvPr id="50" name="Group 49">
                  <a:extLst>
                    <a:ext uri="{FF2B5EF4-FFF2-40B4-BE49-F238E27FC236}">
                      <a16:creationId xmlns:a16="http://schemas.microsoft.com/office/drawing/2014/main" id="{E3BD09C9-7F7C-13C3-3A91-060BA3DEB34C}"/>
                    </a:ext>
                  </a:extLst>
                </p:cNvPr>
                <p:cNvGrpSpPr/>
                <p:nvPr/>
              </p:nvGrpSpPr>
              <p:grpSpPr>
                <a:xfrm>
                  <a:off x="1109199" y="9900218"/>
                  <a:ext cx="15108918" cy="501082"/>
                  <a:chOff x="1589541" y="6156086"/>
                  <a:chExt cx="15108918" cy="501082"/>
                </a:xfrm>
              </p:grpSpPr>
              <p:sp>
                <p:nvSpPr>
                  <p:cNvPr id="57" name="AutoShape 5">
                    <a:extLst>
                      <a:ext uri="{FF2B5EF4-FFF2-40B4-BE49-F238E27FC236}">
                        <a16:creationId xmlns:a16="http://schemas.microsoft.com/office/drawing/2014/main" id="{3B750197-AC8B-D383-A2F0-FE47FE7314B0}"/>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dirty="0"/>
                  </a:p>
                </p:txBody>
              </p:sp>
              <p:sp>
                <p:nvSpPr>
                  <p:cNvPr id="58" name="TextBox 8">
                    <a:extLst>
                      <a:ext uri="{FF2B5EF4-FFF2-40B4-BE49-F238E27FC236}">
                        <a16:creationId xmlns:a16="http://schemas.microsoft.com/office/drawing/2014/main" id="{8185BC65-4DC5-2DC5-D7C1-B4C6EF06E6AE}"/>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59" name="Group 13">
                    <a:extLst>
                      <a:ext uri="{FF2B5EF4-FFF2-40B4-BE49-F238E27FC236}">
                        <a16:creationId xmlns:a16="http://schemas.microsoft.com/office/drawing/2014/main" id="{34EE6A03-5B5A-6EE8-B33A-0B990794CF63}"/>
                      </a:ext>
                    </a:extLst>
                  </p:cNvPr>
                  <p:cNvGrpSpPr/>
                  <p:nvPr/>
                </p:nvGrpSpPr>
                <p:grpSpPr>
                  <a:xfrm>
                    <a:off x="7030737" y="6156086"/>
                    <a:ext cx="501082" cy="501082"/>
                    <a:chOff x="0" y="0"/>
                    <a:chExt cx="812800" cy="812800"/>
                  </a:xfrm>
                </p:grpSpPr>
                <p:sp>
                  <p:nvSpPr>
                    <p:cNvPr id="66" name="Freeform 14">
                      <a:extLst>
                        <a:ext uri="{FF2B5EF4-FFF2-40B4-BE49-F238E27FC236}">
                          <a16:creationId xmlns:a16="http://schemas.microsoft.com/office/drawing/2014/main" id="{55E67B6F-D103-36E6-F928-02214F453D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7" name="TextBox 15">
                      <a:extLst>
                        <a:ext uri="{FF2B5EF4-FFF2-40B4-BE49-F238E27FC236}">
                          <a16:creationId xmlns:a16="http://schemas.microsoft.com/office/drawing/2014/main" id="{A25B93FA-3F31-A264-92F1-3F48E2C48735}"/>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60" name="Group 18">
                    <a:extLst>
                      <a:ext uri="{FF2B5EF4-FFF2-40B4-BE49-F238E27FC236}">
                        <a16:creationId xmlns:a16="http://schemas.microsoft.com/office/drawing/2014/main" id="{26922B3A-8F2C-DD01-17A2-6E613FC50A42}"/>
                      </a:ext>
                    </a:extLst>
                  </p:cNvPr>
                  <p:cNvGrpSpPr/>
                  <p:nvPr/>
                </p:nvGrpSpPr>
                <p:grpSpPr>
                  <a:xfrm>
                    <a:off x="10521294" y="6156086"/>
                    <a:ext cx="501082" cy="501082"/>
                    <a:chOff x="0" y="0"/>
                    <a:chExt cx="812800" cy="812800"/>
                  </a:xfrm>
                </p:grpSpPr>
                <p:sp>
                  <p:nvSpPr>
                    <p:cNvPr id="64" name="Freeform 19">
                      <a:extLst>
                        <a:ext uri="{FF2B5EF4-FFF2-40B4-BE49-F238E27FC236}">
                          <a16:creationId xmlns:a16="http://schemas.microsoft.com/office/drawing/2014/main" id="{0624A863-ADF9-A9B7-10C0-CD85A39B85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5" name="TextBox 20">
                      <a:extLst>
                        <a:ext uri="{FF2B5EF4-FFF2-40B4-BE49-F238E27FC236}">
                          <a16:creationId xmlns:a16="http://schemas.microsoft.com/office/drawing/2014/main" id="{77DB40FF-2A79-A256-7894-E1193A9D393D}"/>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61" name="Group 23">
                    <a:extLst>
                      <a:ext uri="{FF2B5EF4-FFF2-40B4-BE49-F238E27FC236}">
                        <a16:creationId xmlns:a16="http://schemas.microsoft.com/office/drawing/2014/main" id="{CB85DBFC-6D19-41BD-AC1B-6CDB75F8B5FC}"/>
                      </a:ext>
                    </a:extLst>
                  </p:cNvPr>
                  <p:cNvGrpSpPr/>
                  <p:nvPr/>
                </p:nvGrpSpPr>
                <p:grpSpPr>
                  <a:xfrm>
                    <a:off x="14011851" y="6156086"/>
                    <a:ext cx="501082" cy="501082"/>
                    <a:chOff x="0" y="0"/>
                    <a:chExt cx="812800" cy="812800"/>
                  </a:xfrm>
                </p:grpSpPr>
                <p:sp>
                  <p:nvSpPr>
                    <p:cNvPr id="62" name="Freeform 24">
                      <a:extLst>
                        <a:ext uri="{FF2B5EF4-FFF2-40B4-BE49-F238E27FC236}">
                          <a16:creationId xmlns:a16="http://schemas.microsoft.com/office/drawing/2014/main" id="{DB4E222A-AD29-4F51-85EA-A5A8E946ACA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3" name="TextBox 25">
                      <a:extLst>
                        <a:ext uri="{FF2B5EF4-FFF2-40B4-BE49-F238E27FC236}">
                          <a16:creationId xmlns:a16="http://schemas.microsoft.com/office/drawing/2014/main" id="{EF46EA09-5C7D-B4DB-0ACA-66356B27F784}"/>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51" name="Group 50">
                  <a:extLst>
                    <a:ext uri="{FF2B5EF4-FFF2-40B4-BE49-F238E27FC236}">
                      <a16:creationId xmlns:a16="http://schemas.microsoft.com/office/drawing/2014/main" id="{D07F83DC-A7F4-AC12-3FCF-462B7AE3D3BF}"/>
                    </a:ext>
                  </a:extLst>
                </p:cNvPr>
                <p:cNvGrpSpPr/>
                <p:nvPr/>
              </p:nvGrpSpPr>
              <p:grpSpPr>
                <a:xfrm>
                  <a:off x="2737123" y="9408524"/>
                  <a:ext cx="1258093" cy="1201441"/>
                  <a:chOff x="1529788" y="7709965"/>
                  <a:chExt cx="1258093" cy="1201441"/>
                </a:xfrm>
              </p:grpSpPr>
              <p:sp>
                <p:nvSpPr>
                  <p:cNvPr id="55" name="Teardrop 54">
                    <a:extLst>
                      <a:ext uri="{FF2B5EF4-FFF2-40B4-BE49-F238E27FC236}">
                        <a16:creationId xmlns:a16="http://schemas.microsoft.com/office/drawing/2014/main" id="{79AEAA37-E3A5-0599-A180-89DE1968741F}"/>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6" name="TextBox 55">
                    <a:extLst>
                      <a:ext uri="{FF2B5EF4-FFF2-40B4-BE49-F238E27FC236}">
                        <a16:creationId xmlns:a16="http://schemas.microsoft.com/office/drawing/2014/main" id="{28C41F3D-6BA9-EE3E-3030-69FF9C8CA8A4}"/>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52" name="Group 51">
                  <a:extLst>
                    <a:ext uri="{FF2B5EF4-FFF2-40B4-BE49-F238E27FC236}">
                      <a16:creationId xmlns:a16="http://schemas.microsoft.com/office/drawing/2014/main" id="{D1856075-ADCC-59C2-7045-13346BE8169C}"/>
                    </a:ext>
                  </a:extLst>
                </p:cNvPr>
                <p:cNvGrpSpPr/>
                <p:nvPr/>
              </p:nvGrpSpPr>
              <p:grpSpPr>
                <a:xfrm>
                  <a:off x="13201909" y="8374317"/>
                  <a:ext cx="1246780" cy="1201441"/>
                  <a:chOff x="8514045" y="6675758"/>
                  <a:chExt cx="1246780" cy="1201441"/>
                </a:xfrm>
              </p:grpSpPr>
              <p:sp>
                <p:nvSpPr>
                  <p:cNvPr id="53" name="Teardrop 52">
                    <a:extLst>
                      <a:ext uri="{FF2B5EF4-FFF2-40B4-BE49-F238E27FC236}">
                        <a16:creationId xmlns:a16="http://schemas.microsoft.com/office/drawing/2014/main" id="{70AAB2BA-7568-A3BB-7EF6-C457A3A65740}"/>
                      </a:ext>
                    </a:extLst>
                  </p:cNvPr>
                  <p:cNvSpPr/>
                  <p:nvPr/>
                </p:nvSpPr>
                <p:spPr>
                  <a:xfrm rot="8180344">
                    <a:off x="8523613" y="6675758"/>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4" name="TextBox 53">
                    <a:extLst>
                      <a:ext uri="{FF2B5EF4-FFF2-40B4-BE49-F238E27FC236}">
                        <a16:creationId xmlns:a16="http://schemas.microsoft.com/office/drawing/2014/main" id="{9AC2074A-0FD1-B266-AEC9-759BB6452AEE}"/>
                      </a:ext>
                    </a:extLst>
                  </p:cNvPr>
                  <p:cNvSpPr txBox="1"/>
                  <p:nvPr/>
                </p:nvSpPr>
                <p:spPr>
                  <a:xfrm>
                    <a:off x="8514045" y="7006982"/>
                    <a:ext cx="1246780" cy="446181"/>
                  </a:xfrm>
                  <a:prstGeom prst="rect">
                    <a:avLst/>
                  </a:prstGeom>
                  <a:noFill/>
                </p:spPr>
                <p:txBody>
                  <a:bodyPr wrap="square" rtlCol="0">
                    <a:spAutoFit/>
                  </a:bodyPr>
                  <a:lstStyle/>
                  <a:p>
                    <a:pPr algn="ctr"/>
                    <a:r>
                      <a:rPr lang="en-US" sz="1333" spc="433" dirty="0">
                        <a:solidFill>
                          <a:srgbClr val="FFFF00"/>
                        </a:solidFill>
                        <a:latin typeface="DM Sans Bold"/>
                      </a:rPr>
                      <a:t>2023</a:t>
                    </a:r>
                    <a:endParaRPr lang="en-US" sz="1333" dirty="0">
                      <a:solidFill>
                        <a:srgbClr val="FFFF00"/>
                      </a:solidFill>
                    </a:endParaRPr>
                  </a:p>
                </p:txBody>
              </p:sp>
            </p:grpSp>
          </p:grpSp>
          <p:sp>
            <p:nvSpPr>
              <p:cNvPr id="48" name="Teardrop 47">
                <a:extLst>
                  <a:ext uri="{FF2B5EF4-FFF2-40B4-BE49-F238E27FC236}">
                    <a16:creationId xmlns:a16="http://schemas.microsoft.com/office/drawing/2014/main" id="{557E5137-3228-FCA2-FBFE-A18303DE8449}"/>
                  </a:ext>
                </a:extLst>
              </p:cNvPr>
              <p:cNvSpPr/>
              <p:nvPr/>
            </p:nvSpPr>
            <p:spPr>
              <a:xfrm rot="8180344">
                <a:off x="6181146" y="937844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9" name="TextBox 48">
                <a:extLst>
                  <a:ext uri="{FF2B5EF4-FFF2-40B4-BE49-F238E27FC236}">
                    <a16:creationId xmlns:a16="http://schemas.microsoft.com/office/drawing/2014/main" id="{659E7149-AA2A-8265-79DF-178EC14807CD}"/>
                  </a:ext>
                </a:extLst>
              </p:cNvPr>
              <p:cNvSpPr txBox="1"/>
              <p:nvPr/>
            </p:nvSpPr>
            <p:spPr>
              <a:xfrm>
                <a:off x="6192459" y="9709670"/>
                <a:ext cx="1246781" cy="446181"/>
              </a:xfrm>
              <a:prstGeom prst="rect">
                <a:avLst/>
              </a:prstGeom>
              <a:noFill/>
            </p:spPr>
            <p:txBody>
              <a:bodyPr wrap="square" rtlCol="0">
                <a:spAutoFit/>
              </a:bodyPr>
              <a:lstStyle/>
              <a:p>
                <a:pPr algn="ctr"/>
                <a:r>
                  <a:rPr lang="en-US" sz="1333" spc="433" dirty="0">
                    <a:solidFill>
                      <a:schemeClr val="bg1"/>
                    </a:solidFill>
                    <a:latin typeface="DM Sans Bold"/>
                  </a:rPr>
                  <a:t>2020</a:t>
                </a:r>
                <a:endParaRPr lang="en-US" sz="1333" dirty="0">
                  <a:solidFill>
                    <a:schemeClr val="bg1"/>
                  </a:solidFill>
                </a:endParaRPr>
              </a:p>
            </p:txBody>
          </p:sp>
        </p:grpSp>
        <p:sp>
          <p:nvSpPr>
            <p:cNvPr id="45" name="Teardrop 44">
              <a:extLst>
                <a:ext uri="{FF2B5EF4-FFF2-40B4-BE49-F238E27FC236}">
                  <a16:creationId xmlns:a16="http://schemas.microsoft.com/office/drawing/2014/main" id="{1095D466-A1D9-77E4-3BD4-BCF2E44895A2}"/>
                </a:ext>
              </a:extLst>
            </p:cNvPr>
            <p:cNvSpPr/>
            <p:nvPr/>
          </p:nvSpPr>
          <p:spPr>
            <a:xfrm rot="8180344">
              <a:off x="9747014" y="940852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6" name="TextBox 45">
              <a:extLst>
                <a:ext uri="{FF2B5EF4-FFF2-40B4-BE49-F238E27FC236}">
                  <a16:creationId xmlns:a16="http://schemas.microsoft.com/office/drawing/2014/main" id="{91E31E8D-CFA8-CF49-6D9A-1A2FA35805B8}"/>
                </a:ext>
              </a:extLst>
            </p:cNvPr>
            <p:cNvSpPr txBox="1"/>
            <p:nvPr/>
          </p:nvSpPr>
          <p:spPr>
            <a:xfrm>
              <a:off x="9758327" y="9739749"/>
              <a:ext cx="1246781" cy="446181"/>
            </a:xfrm>
            <a:prstGeom prst="rect">
              <a:avLst/>
            </a:prstGeom>
            <a:noFill/>
          </p:spPr>
          <p:txBody>
            <a:bodyPr wrap="square" rtlCol="0">
              <a:spAutoFit/>
            </a:bodyPr>
            <a:lstStyle/>
            <a:p>
              <a:pPr algn="ctr"/>
              <a:r>
                <a:rPr lang="en-US" sz="1333" spc="433" dirty="0">
                  <a:solidFill>
                    <a:schemeClr val="bg1"/>
                  </a:solidFill>
                  <a:latin typeface="DM Sans Bold"/>
                </a:rPr>
                <a:t>2021</a:t>
              </a:r>
              <a:endParaRPr lang="en-US" sz="1333" dirty="0">
                <a:solidFill>
                  <a:schemeClr val="bg1"/>
                </a:solidFill>
              </a:endParaRPr>
            </a:p>
          </p:txBody>
        </p:sp>
      </p:grpSp>
    </p:spTree>
    <p:extLst>
      <p:ext uri="{BB962C8B-B14F-4D97-AF65-F5344CB8AC3E}">
        <p14:creationId xmlns:p14="http://schemas.microsoft.com/office/powerpoint/2010/main" val="2196783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1192A55-7A5C-477D-BF29-F0D43752FF42}"/>
              </a:ext>
            </a:extLst>
          </p:cNvPr>
          <p:cNvSpPr>
            <a:spLocks noGrp="1"/>
          </p:cNvSpPr>
          <p:nvPr>
            <p:ph type="title"/>
          </p:nvPr>
        </p:nvSpPr>
        <p:spPr>
          <a:xfrm>
            <a:off x="4970109" y="484632"/>
            <a:ext cx="6730277" cy="1609344"/>
          </a:xfrm>
          <a:ln>
            <a:noFill/>
          </a:ln>
        </p:spPr>
        <p:txBody>
          <a:bodyPr>
            <a:normAutofit/>
          </a:bodyPr>
          <a:lstStyle/>
          <a:p>
            <a:r>
              <a:rPr lang="en-US" sz="4800"/>
              <a:t>Session Outline</a:t>
            </a:r>
          </a:p>
        </p:txBody>
      </p:sp>
      <p:pic>
        <p:nvPicPr>
          <p:cNvPr id="8" name="Picture 7" descr="Many question marks on black background">
            <a:extLst>
              <a:ext uri="{FF2B5EF4-FFF2-40B4-BE49-F238E27FC236}">
                <a16:creationId xmlns:a16="http://schemas.microsoft.com/office/drawing/2014/main" id="{1EC608B4-CF0D-83F7-F685-4650AEADBC08}"/>
              </a:ext>
            </a:extLst>
          </p:cNvPr>
          <p:cNvPicPr>
            <a:picLocks noChangeAspect="1"/>
          </p:cNvPicPr>
          <p:nvPr/>
        </p:nvPicPr>
        <p:blipFill rotWithShape="1">
          <a:blip r:embed="rId4"/>
          <a:srcRect l="58668" r="2" b="2"/>
          <a:stretch/>
        </p:blipFill>
        <p:spPr>
          <a:xfrm>
            <a:off x="3344" y="10"/>
            <a:ext cx="4646726" cy="6857990"/>
          </a:xfrm>
          <a:prstGeom prst="rect">
            <a:avLst/>
          </a:prstGeom>
        </p:spPr>
      </p:pic>
      <p:sp>
        <p:nvSpPr>
          <p:cNvPr id="6" name="Content Placeholder 5">
            <a:extLst>
              <a:ext uri="{FF2B5EF4-FFF2-40B4-BE49-F238E27FC236}">
                <a16:creationId xmlns:a16="http://schemas.microsoft.com/office/drawing/2014/main" id="{8B8240C3-71DA-40B6-8E96-7D758A0D67CA}"/>
              </a:ext>
            </a:extLst>
          </p:cNvPr>
          <p:cNvSpPr>
            <a:spLocks noGrp="1"/>
          </p:cNvSpPr>
          <p:nvPr>
            <p:ph idx="1"/>
          </p:nvPr>
        </p:nvSpPr>
        <p:spPr>
          <a:xfrm>
            <a:off x="4970109" y="2121408"/>
            <a:ext cx="6730276" cy="4050792"/>
          </a:xfrm>
        </p:spPr>
        <p:txBody>
          <a:bodyPr>
            <a:normAutofit/>
          </a:bodyPr>
          <a:lstStyle/>
          <a:p>
            <a:pPr marL="0" indent="0">
              <a:buNone/>
            </a:pPr>
            <a:r>
              <a:rPr lang="en-US" dirty="0"/>
              <a:t>Welcome and introductions (5 mins)</a:t>
            </a:r>
          </a:p>
          <a:p>
            <a:pPr marL="0" indent="0">
              <a:buNone/>
            </a:pPr>
            <a:r>
              <a:rPr lang="en-US" dirty="0"/>
              <a:t>Background of curriculum mapping (5 mins)</a:t>
            </a:r>
          </a:p>
          <a:p>
            <a:pPr marL="0" indent="0">
              <a:buNone/>
            </a:pPr>
            <a:r>
              <a:rPr lang="en-US" dirty="0"/>
              <a:t>Example # 1 – Humber College (15 mins)</a:t>
            </a:r>
          </a:p>
          <a:p>
            <a:pPr marL="0" indent="0">
              <a:buNone/>
            </a:pPr>
            <a:r>
              <a:rPr lang="en-US" dirty="0"/>
              <a:t>Example #2 – Uni of Manitoba (15 mins)</a:t>
            </a:r>
          </a:p>
          <a:p>
            <a:pPr marL="0" indent="0">
              <a:buNone/>
            </a:pPr>
            <a:r>
              <a:rPr lang="en-US" dirty="0"/>
              <a:t>Discussion</a:t>
            </a:r>
          </a:p>
          <a:p>
            <a:pPr marL="914400" lvl="1" indent="-457200">
              <a:buAutoNum type="arabicPeriod"/>
            </a:pPr>
            <a:r>
              <a:rPr lang="en-US" sz="2000" dirty="0"/>
              <a:t>Does anyone have their own example they wish to share</a:t>
            </a:r>
          </a:p>
          <a:p>
            <a:pPr marL="914400" lvl="1" indent="-457200">
              <a:buAutoNum type="arabicPeriod"/>
            </a:pPr>
            <a:r>
              <a:rPr lang="en-US" sz="2000" dirty="0"/>
              <a:t>What challenges have you faced with curriculum mapping and how have you addressed them (</a:t>
            </a:r>
            <a:r>
              <a:rPr lang="en-US" sz="2000" i="1" dirty="0"/>
              <a:t>or not</a:t>
            </a:r>
            <a:r>
              <a:rPr lang="en-US" sz="2000" dirty="0"/>
              <a:t>)?</a:t>
            </a:r>
          </a:p>
          <a:p>
            <a:pPr marL="0" indent="0">
              <a:buNone/>
            </a:pPr>
            <a:r>
              <a:rPr lang="en-US" dirty="0"/>
              <a:t>Wrap-up</a:t>
            </a:r>
          </a:p>
        </p:txBody>
      </p:sp>
      <p:grpSp>
        <p:nvGrpSpPr>
          <p:cNvPr id="14" name="Group 13">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30447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9280D-AAB7-2166-C56A-421E293740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896AAD9-2590-1FE5-0E56-80B15E3CA4E0}"/>
              </a:ext>
            </a:extLst>
          </p:cNvPr>
          <p:cNvSpPr/>
          <p:nvPr/>
        </p:nvSpPr>
        <p:spPr>
          <a:xfrm rot="257863">
            <a:off x="-325267" y="4104242"/>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pic>
        <p:nvPicPr>
          <p:cNvPr id="4" name="Picture 3">
            <a:extLst>
              <a:ext uri="{FF2B5EF4-FFF2-40B4-BE49-F238E27FC236}">
                <a16:creationId xmlns:a16="http://schemas.microsoft.com/office/drawing/2014/main" id="{1579F647-A9E5-F0A6-B7CD-120D2700D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2768600"/>
            <a:ext cx="11002897" cy="827604"/>
          </a:xfrm>
          <a:prstGeom prst="rect">
            <a:avLst/>
          </a:prstGeom>
          <a:ln w="254000">
            <a:solidFill>
              <a:schemeClr val="bg1">
                <a:lumMod val="85000"/>
              </a:schemeClr>
            </a:solidFill>
          </a:ln>
        </p:spPr>
      </p:pic>
      <p:sp>
        <p:nvSpPr>
          <p:cNvPr id="5" name="TextBox 17">
            <a:extLst>
              <a:ext uri="{FF2B5EF4-FFF2-40B4-BE49-F238E27FC236}">
                <a16:creationId xmlns:a16="http://schemas.microsoft.com/office/drawing/2014/main" id="{D4FE0154-7D9D-5070-88BF-0FA3727D7C91}"/>
              </a:ext>
            </a:extLst>
          </p:cNvPr>
          <p:cNvSpPr txBox="1"/>
          <p:nvPr/>
        </p:nvSpPr>
        <p:spPr>
          <a:xfrm>
            <a:off x="762001" y="-64852"/>
            <a:ext cx="9370123" cy="1064972"/>
          </a:xfrm>
          <a:prstGeom prst="rect">
            <a:avLst/>
          </a:prstGeom>
        </p:spPr>
        <p:txBody>
          <a:bodyPr wrap="square" lIns="0" tIns="0" rIns="0" bIns="0" rtlCol="0" anchor="t">
            <a:spAutoFit/>
          </a:bodyPr>
          <a:lstStyle/>
          <a:p>
            <a:pPr>
              <a:lnSpc>
                <a:spcPts val="9183"/>
              </a:lnSpc>
            </a:pPr>
            <a:r>
              <a:rPr lang="en-US" sz="5320" spc="652" dirty="0">
                <a:solidFill>
                  <a:srgbClr val="231F20"/>
                </a:solidFill>
                <a:latin typeface="Oswald Bold"/>
              </a:rPr>
              <a:t>CURRICULUM MAPPING</a:t>
            </a:r>
          </a:p>
        </p:txBody>
      </p:sp>
      <p:grpSp>
        <p:nvGrpSpPr>
          <p:cNvPr id="6" name="Group 5">
            <a:extLst>
              <a:ext uri="{FF2B5EF4-FFF2-40B4-BE49-F238E27FC236}">
                <a16:creationId xmlns:a16="http://schemas.microsoft.com/office/drawing/2014/main" id="{3F268E9B-D841-57EE-9254-51CBBC1C1E8A}"/>
              </a:ext>
            </a:extLst>
          </p:cNvPr>
          <p:cNvGrpSpPr/>
          <p:nvPr/>
        </p:nvGrpSpPr>
        <p:grpSpPr>
          <a:xfrm>
            <a:off x="2796942" y="994111"/>
            <a:ext cx="6598117" cy="1299332"/>
            <a:chOff x="8382000" y="361454"/>
            <a:chExt cx="9897175" cy="1948998"/>
          </a:xfrm>
        </p:grpSpPr>
        <p:grpSp>
          <p:nvGrpSpPr>
            <p:cNvPr id="8" name="Group 7">
              <a:extLst>
                <a:ext uri="{FF2B5EF4-FFF2-40B4-BE49-F238E27FC236}">
                  <a16:creationId xmlns:a16="http://schemas.microsoft.com/office/drawing/2014/main" id="{29DB2CC7-0F2D-DA8E-B7FA-28C99735DBE4}"/>
                </a:ext>
              </a:extLst>
            </p:cNvPr>
            <p:cNvGrpSpPr/>
            <p:nvPr/>
          </p:nvGrpSpPr>
          <p:grpSpPr>
            <a:xfrm>
              <a:off x="8382000" y="361454"/>
              <a:ext cx="9610044" cy="1948998"/>
              <a:chOff x="0" y="0"/>
              <a:chExt cx="3682024" cy="746746"/>
            </a:xfrm>
          </p:grpSpPr>
          <p:sp>
            <p:nvSpPr>
              <p:cNvPr id="15" name="Freeform 14">
                <a:extLst>
                  <a:ext uri="{FF2B5EF4-FFF2-40B4-BE49-F238E27FC236}">
                    <a16:creationId xmlns:a16="http://schemas.microsoft.com/office/drawing/2014/main" id="{58BF3072-61EC-2029-0C7E-FE223947BB6B}"/>
                  </a:ext>
                </a:extLst>
              </p:cNvPr>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p>
                <a:endParaRPr lang="en-US" sz="1200"/>
              </a:p>
            </p:txBody>
          </p:sp>
          <p:sp>
            <p:nvSpPr>
              <p:cNvPr id="16" name="TextBox 15">
                <a:extLst>
                  <a:ext uri="{FF2B5EF4-FFF2-40B4-BE49-F238E27FC236}">
                    <a16:creationId xmlns:a16="http://schemas.microsoft.com/office/drawing/2014/main" id="{A26805F9-0787-95DF-764C-9E38F47F0425}"/>
                  </a:ext>
                </a:extLst>
              </p:cNvPr>
              <p:cNvSpPr txBox="1"/>
              <p:nvPr/>
            </p:nvSpPr>
            <p:spPr>
              <a:xfrm>
                <a:off x="0" y="-19050"/>
                <a:ext cx="3682024" cy="765796"/>
              </a:xfrm>
              <a:prstGeom prst="rect">
                <a:avLst/>
              </a:prstGeom>
            </p:spPr>
            <p:txBody>
              <a:bodyPr lIns="33867" tIns="33867" rIns="33867" bIns="33867" rtlCol="0" anchor="ctr"/>
              <a:lstStyle/>
              <a:p>
                <a:pPr algn="ctr">
                  <a:lnSpc>
                    <a:spcPts val="1906"/>
                  </a:lnSpc>
                </a:pPr>
                <a:endParaRPr sz="1200"/>
              </a:p>
            </p:txBody>
          </p:sp>
        </p:grpSp>
        <p:sp>
          <p:nvSpPr>
            <p:cNvPr id="9" name="TextBox 18">
              <a:extLst>
                <a:ext uri="{FF2B5EF4-FFF2-40B4-BE49-F238E27FC236}">
                  <a16:creationId xmlns:a16="http://schemas.microsoft.com/office/drawing/2014/main" id="{D083ECF8-D844-EA0E-3A58-C6A8A7F36D2D}"/>
                </a:ext>
              </a:extLst>
            </p:cNvPr>
            <p:cNvSpPr txBox="1"/>
            <p:nvPr/>
          </p:nvSpPr>
          <p:spPr>
            <a:xfrm>
              <a:off x="10148708" y="571340"/>
              <a:ext cx="8130467" cy="1523687"/>
            </a:xfrm>
            <a:prstGeom prst="rect">
              <a:avLst/>
            </a:prstGeom>
          </p:spPr>
          <p:txBody>
            <a:bodyPr wrap="square" lIns="0" tIns="0" rIns="0" bIns="0" rtlCol="0" anchor="t">
              <a:spAutoFit/>
            </a:bodyPr>
            <a:lstStyle/>
            <a:p>
              <a:pPr marL="304815" indent="-304815">
                <a:lnSpc>
                  <a:spcPts val="2033"/>
                </a:lnSpc>
                <a:spcBef>
                  <a:spcPct val="0"/>
                </a:spcBef>
                <a:buAutoNum type="arabicPeriod"/>
              </a:pPr>
              <a:r>
                <a:rPr lang="en-US" sz="1473" spc="144" dirty="0">
                  <a:solidFill>
                    <a:srgbClr val="231F20"/>
                  </a:solidFill>
                  <a:latin typeface="DM Sans"/>
                </a:rPr>
                <a:t>Identify IPE in curriculum</a:t>
              </a:r>
            </a:p>
            <a:p>
              <a:pPr marL="304815" indent="-304815">
                <a:lnSpc>
                  <a:spcPts val="2033"/>
                </a:lnSpc>
                <a:spcBef>
                  <a:spcPct val="0"/>
                </a:spcBef>
                <a:buAutoNum type="arabicPeriod"/>
              </a:pPr>
              <a:r>
                <a:rPr lang="en-US" sz="1467" spc="144" dirty="0">
                  <a:solidFill>
                    <a:srgbClr val="231F20"/>
                  </a:solidFill>
                  <a:latin typeface="DM Sans"/>
                </a:rPr>
                <a:t>Identify IPE outside of curriculum</a:t>
              </a:r>
            </a:p>
            <a:p>
              <a:pPr marL="304815" indent="-304815">
                <a:lnSpc>
                  <a:spcPts val="2033"/>
                </a:lnSpc>
                <a:spcBef>
                  <a:spcPct val="0"/>
                </a:spcBef>
                <a:buAutoNum type="arabicPeriod"/>
              </a:pPr>
              <a:r>
                <a:rPr lang="en-US" sz="1733" b="1" spc="144" dirty="0">
                  <a:solidFill>
                    <a:srgbClr val="231F20"/>
                  </a:solidFill>
                  <a:highlight>
                    <a:srgbClr val="BCDA87"/>
                  </a:highlight>
                  <a:latin typeface="DM Sans"/>
                </a:rPr>
                <a:t>Reflect on its integration into curriculum</a:t>
              </a:r>
            </a:p>
            <a:p>
              <a:pPr marL="304815" indent="-304815">
                <a:lnSpc>
                  <a:spcPts val="2033"/>
                </a:lnSpc>
                <a:spcBef>
                  <a:spcPct val="0"/>
                </a:spcBef>
                <a:buAutoNum type="arabicPeriod"/>
              </a:pPr>
              <a:r>
                <a:rPr lang="en-US" sz="1473" spc="144" dirty="0">
                  <a:solidFill>
                    <a:srgbClr val="231F20"/>
                  </a:solidFill>
                  <a:latin typeface="DM Sans"/>
                </a:rPr>
                <a:t>Reflect on current gaps vs. ideal future</a:t>
              </a:r>
            </a:p>
          </p:txBody>
        </p:sp>
        <p:sp>
          <p:nvSpPr>
            <p:cNvPr id="10" name="Freeform 7">
              <a:extLst>
                <a:ext uri="{FF2B5EF4-FFF2-40B4-BE49-F238E27FC236}">
                  <a16:creationId xmlns:a16="http://schemas.microsoft.com/office/drawing/2014/main" id="{331B7F43-F920-32F4-4D51-FD88315B9542}"/>
                </a:ext>
              </a:extLst>
            </p:cNvPr>
            <p:cNvSpPr/>
            <p:nvPr/>
          </p:nvSpPr>
          <p:spPr>
            <a:xfrm>
              <a:off x="8572842" y="646611"/>
              <a:ext cx="1333158" cy="1372689"/>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11" name="Group 10">
              <a:extLst>
                <a:ext uri="{FF2B5EF4-FFF2-40B4-BE49-F238E27FC236}">
                  <a16:creationId xmlns:a16="http://schemas.microsoft.com/office/drawing/2014/main" id="{D1D3D314-621F-07C8-82B5-F846BBF11562}"/>
                </a:ext>
              </a:extLst>
            </p:cNvPr>
            <p:cNvGrpSpPr/>
            <p:nvPr/>
          </p:nvGrpSpPr>
          <p:grpSpPr>
            <a:xfrm>
              <a:off x="8686800" y="815892"/>
              <a:ext cx="1091134" cy="1051008"/>
              <a:chOff x="826244" y="2922515"/>
              <a:chExt cx="1091134" cy="1051008"/>
            </a:xfrm>
          </p:grpSpPr>
          <p:sp>
            <p:nvSpPr>
              <p:cNvPr id="12" name="Oval 11">
                <a:extLst>
                  <a:ext uri="{FF2B5EF4-FFF2-40B4-BE49-F238E27FC236}">
                    <a16:creationId xmlns:a16="http://schemas.microsoft.com/office/drawing/2014/main" id="{82DD2BB8-D138-0B31-175B-1FC84A399608}"/>
                  </a:ext>
                </a:extLst>
              </p:cNvPr>
              <p:cNvSpPr/>
              <p:nvPr/>
            </p:nvSpPr>
            <p:spPr>
              <a:xfrm>
                <a:off x="826244" y="2922515"/>
                <a:ext cx="1091134" cy="105100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12">
                <a:extLst>
                  <a:ext uri="{FF2B5EF4-FFF2-40B4-BE49-F238E27FC236}">
                    <a16:creationId xmlns:a16="http://schemas.microsoft.com/office/drawing/2014/main" id="{A9037A33-FCC3-5BE4-658D-FCEA2A17AF39}"/>
                  </a:ext>
                </a:extLst>
              </p:cNvPr>
              <p:cNvPicPr>
                <a:picLocks noChangeAspect="1"/>
              </p:cNvPicPr>
              <p:nvPr/>
            </p:nvPicPr>
            <p:blipFill>
              <a:blip r:embed="rId7"/>
              <a:stretch>
                <a:fillRect/>
              </a:stretch>
            </p:blipFill>
            <p:spPr>
              <a:xfrm>
                <a:off x="966761" y="3038534"/>
                <a:ext cx="938239" cy="809566"/>
              </a:xfrm>
              <a:prstGeom prst="rect">
                <a:avLst/>
              </a:prstGeom>
            </p:spPr>
          </p:pic>
        </p:grpSp>
      </p:grpSp>
      <p:cxnSp>
        <p:nvCxnSpPr>
          <p:cNvPr id="7" name="Straight Arrow Connector 6">
            <a:extLst>
              <a:ext uri="{FF2B5EF4-FFF2-40B4-BE49-F238E27FC236}">
                <a16:creationId xmlns:a16="http://schemas.microsoft.com/office/drawing/2014/main" id="{1BA56C35-4EA3-88CB-5AC7-45ECFB02B925}"/>
              </a:ext>
            </a:extLst>
          </p:cNvPr>
          <p:cNvCxnSpPr>
            <a:cxnSpLocks/>
          </p:cNvCxnSpPr>
          <p:nvPr/>
        </p:nvCxnSpPr>
        <p:spPr>
          <a:xfrm flipH="1" flipV="1">
            <a:off x="10405678" y="3276601"/>
            <a:ext cx="406400" cy="1117600"/>
          </a:xfrm>
          <a:prstGeom prst="straightConnector1">
            <a:avLst/>
          </a:prstGeom>
          <a:ln w="254000">
            <a:solidFill>
              <a:srgbClr val="BCDA87"/>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73CE6D8-800F-8A87-63A6-4A8D160B1E9A}"/>
              </a:ext>
            </a:extLst>
          </p:cNvPr>
          <p:cNvGrpSpPr/>
          <p:nvPr/>
        </p:nvGrpSpPr>
        <p:grpSpPr>
          <a:xfrm>
            <a:off x="739466" y="5582878"/>
            <a:ext cx="10072612" cy="1490433"/>
            <a:chOff x="1109199" y="8374317"/>
            <a:chExt cx="15108918" cy="2235649"/>
          </a:xfrm>
        </p:grpSpPr>
        <p:grpSp>
          <p:nvGrpSpPr>
            <p:cNvPr id="44" name="Group 43">
              <a:extLst>
                <a:ext uri="{FF2B5EF4-FFF2-40B4-BE49-F238E27FC236}">
                  <a16:creationId xmlns:a16="http://schemas.microsoft.com/office/drawing/2014/main" id="{C81ADD50-5CF3-0EDD-B0B9-ACF373BDEB32}"/>
                </a:ext>
              </a:extLst>
            </p:cNvPr>
            <p:cNvGrpSpPr/>
            <p:nvPr/>
          </p:nvGrpSpPr>
          <p:grpSpPr>
            <a:xfrm>
              <a:off x="1109199" y="8374317"/>
              <a:ext cx="15108918" cy="2235648"/>
              <a:chOff x="1109199" y="8374317"/>
              <a:chExt cx="15108918" cy="2235648"/>
            </a:xfrm>
          </p:grpSpPr>
          <p:grpSp>
            <p:nvGrpSpPr>
              <p:cNvPr id="47" name="Group 46">
                <a:extLst>
                  <a:ext uri="{FF2B5EF4-FFF2-40B4-BE49-F238E27FC236}">
                    <a16:creationId xmlns:a16="http://schemas.microsoft.com/office/drawing/2014/main" id="{840772B7-171C-0E13-8261-698036415B99}"/>
                  </a:ext>
                </a:extLst>
              </p:cNvPr>
              <p:cNvGrpSpPr/>
              <p:nvPr/>
            </p:nvGrpSpPr>
            <p:grpSpPr>
              <a:xfrm>
                <a:off x="1109199" y="8374317"/>
                <a:ext cx="15108918" cy="2235648"/>
                <a:chOff x="1109199" y="8374317"/>
                <a:chExt cx="15108918" cy="2235648"/>
              </a:xfrm>
            </p:grpSpPr>
            <p:grpSp>
              <p:nvGrpSpPr>
                <p:cNvPr id="50" name="Group 49">
                  <a:extLst>
                    <a:ext uri="{FF2B5EF4-FFF2-40B4-BE49-F238E27FC236}">
                      <a16:creationId xmlns:a16="http://schemas.microsoft.com/office/drawing/2014/main" id="{23F17446-01D0-668C-5C4A-6C1EC6C23C8B}"/>
                    </a:ext>
                  </a:extLst>
                </p:cNvPr>
                <p:cNvGrpSpPr/>
                <p:nvPr/>
              </p:nvGrpSpPr>
              <p:grpSpPr>
                <a:xfrm>
                  <a:off x="1109199" y="9900218"/>
                  <a:ext cx="15108918" cy="501082"/>
                  <a:chOff x="1589541" y="6156086"/>
                  <a:chExt cx="15108918" cy="501082"/>
                </a:xfrm>
              </p:grpSpPr>
              <p:sp>
                <p:nvSpPr>
                  <p:cNvPr id="57" name="AutoShape 5">
                    <a:extLst>
                      <a:ext uri="{FF2B5EF4-FFF2-40B4-BE49-F238E27FC236}">
                        <a16:creationId xmlns:a16="http://schemas.microsoft.com/office/drawing/2014/main" id="{A04CC63F-2822-4687-FB8B-6586B625E822}"/>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dirty="0"/>
                  </a:p>
                </p:txBody>
              </p:sp>
              <p:sp>
                <p:nvSpPr>
                  <p:cNvPr id="58" name="TextBox 8">
                    <a:extLst>
                      <a:ext uri="{FF2B5EF4-FFF2-40B4-BE49-F238E27FC236}">
                        <a16:creationId xmlns:a16="http://schemas.microsoft.com/office/drawing/2014/main" id="{35768558-D766-E5F8-68CF-9266E23807CD}"/>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59" name="Group 13">
                    <a:extLst>
                      <a:ext uri="{FF2B5EF4-FFF2-40B4-BE49-F238E27FC236}">
                        <a16:creationId xmlns:a16="http://schemas.microsoft.com/office/drawing/2014/main" id="{0687405E-4BCC-56B3-7570-9338865C260C}"/>
                      </a:ext>
                    </a:extLst>
                  </p:cNvPr>
                  <p:cNvGrpSpPr/>
                  <p:nvPr/>
                </p:nvGrpSpPr>
                <p:grpSpPr>
                  <a:xfrm>
                    <a:off x="7030737" y="6156086"/>
                    <a:ext cx="501082" cy="501082"/>
                    <a:chOff x="0" y="0"/>
                    <a:chExt cx="812800" cy="812800"/>
                  </a:xfrm>
                </p:grpSpPr>
                <p:sp>
                  <p:nvSpPr>
                    <p:cNvPr id="66" name="Freeform 14">
                      <a:extLst>
                        <a:ext uri="{FF2B5EF4-FFF2-40B4-BE49-F238E27FC236}">
                          <a16:creationId xmlns:a16="http://schemas.microsoft.com/office/drawing/2014/main" id="{44F78104-2DB4-AAFA-EE9B-009650F2E89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7" name="TextBox 15">
                      <a:extLst>
                        <a:ext uri="{FF2B5EF4-FFF2-40B4-BE49-F238E27FC236}">
                          <a16:creationId xmlns:a16="http://schemas.microsoft.com/office/drawing/2014/main" id="{EA10E7B4-5E93-7041-A500-51B923EB920E}"/>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60" name="Group 18">
                    <a:extLst>
                      <a:ext uri="{FF2B5EF4-FFF2-40B4-BE49-F238E27FC236}">
                        <a16:creationId xmlns:a16="http://schemas.microsoft.com/office/drawing/2014/main" id="{15CEB429-A1C1-4F50-B95F-C3F7AD3DDB16}"/>
                      </a:ext>
                    </a:extLst>
                  </p:cNvPr>
                  <p:cNvGrpSpPr/>
                  <p:nvPr/>
                </p:nvGrpSpPr>
                <p:grpSpPr>
                  <a:xfrm>
                    <a:off x="10521294" y="6156086"/>
                    <a:ext cx="501082" cy="501082"/>
                    <a:chOff x="0" y="0"/>
                    <a:chExt cx="812800" cy="812800"/>
                  </a:xfrm>
                </p:grpSpPr>
                <p:sp>
                  <p:nvSpPr>
                    <p:cNvPr id="64" name="Freeform 19">
                      <a:extLst>
                        <a:ext uri="{FF2B5EF4-FFF2-40B4-BE49-F238E27FC236}">
                          <a16:creationId xmlns:a16="http://schemas.microsoft.com/office/drawing/2014/main" id="{3E9ED2B9-4D55-2CC3-CA27-1859AC75BF8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5" name="TextBox 20">
                      <a:extLst>
                        <a:ext uri="{FF2B5EF4-FFF2-40B4-BE49-F238E27FC236}">
                          <a16:creationId xmlns:a16="http://schemas.microsoft.com/office/drawing/2014/main" id="{8E9007CB-9D21-6127-06A2-52A89D249F1D}"/>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61" name="Group 23">
                    <a:extLst>
                      <a:ext uri="{FF2B5EF4-FFF2-40B4-BE49-F238E27FC236}">
                        <a16:creationId xmlns:a16="http://schemas.microsoft.com/office/drawing/2014/main" id="{E4D70310-88F9-8196-EBB3-8068B770AFAC}"/>
                      </a:ext>
                    </a:extLst>
                  </p:cNvPr>
                  <p:cNvGrpSpPr/>
                  <p:nvPr/>
                </p:nvGrpSpPr>
                <p:grpSpPr>
                  <a:xfrm>
                    <a:off x="14011851" y="6156086"/>
                    <a:ext cx="501082" cy="501082"/>
                    <a:chOff x="0" y="0"/>
                    <a:chExt cx="812800" cy="812800"/>
                  </a:xfrm>
                </p:grpSpPr>
                <p:sp>
                  <p:nvSpPr>
                    <p:cNvPr id="62" name="Freeform 24">
                      <a:extLst>
                        <a:ext uri="{FF2B5EF4-FFF2-40B4-BE49-F238E27FC236}">
                          <a16:creationId xmlns:a16="http://schemas.microsoft.com/office/drawing/2014/main" id="{A59A4119-2036-1435-1157-A5BB8B5C27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3" name="TextBox 25">
                      <a:extLst>
                        <a:ext uri="{FF2B5EF4-FFF2-40B4-BE49-F238E27FC236}">
                          <a16:creationId xmlns:a16="http://schemas.microsoft.com/office/drawing/2014/main" id="{2D96956E-AB44-E9D6-9FE5-0DD4522E29BA}"/>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51" name="Group 50">
                  <a:extLst>
                    <a:ext uri="{FF2B5EF4-FFF2-40B4-BE49-F238E27FC236}">
                      <a16:creationId xmlns:a16="http://schemas.microsoft.com/office/drawing/2014/main" id="{63ADB1A0-F511-9BB0-47A5-C75421ED464A}"/>
                    </a:ext>
                  </a:extLst>
                </p:cNvPr>
                <p:cNvGrpSpPr/>
                <p:nvPr/>
              </p:nvGrpSpPr>
              <p:grpSpPr>
                <a:xfrm>
                  <a:off x="2737123" y="9408524"/>
                  <a:ext cx="1258093" cy="1201441"/>
                  <a:chOff x="1529788" y="7709965"/>
                  <a:chExt cx="1258093" cy="1201441"/>
                </a:xfrm>
              </p:grpSpPr>
              <p:sp>
                <p:nvSpPr>
                  <p:cNvPr id="55" name="Teardrop 54">
                    <a:extLst>
                      <a:ext uri="{FF2B5EF4-FFF2-40B4-BE49-F238E27FC236}">
                        <a16:creationId xmlns:a16="http://schemas.microsoft.com/office/drawing/2014/main" id="{EDCE04E0-A960-4CBF-83A5-FDBE7BC1F3C9}"/>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6" name="TextBox 55">
                    <a:extLst>
                      <a:ext uri="{FF2B5EF4-FFF2-40B4-BE49-F238E27FC236}">
                        <a16:creationId xmlns:a16="http://schemas.microsoft.com/office/drawing/2014/main" id="{63BDAA27-E8C0-C4A6-E28C-93FB0DD7A186}"/>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52" name="Group 51">
                  <a:extLst>
                    <a:ext uri="{FF2B5EF4-FFF2-40B4-BE49-F238E27FC236}">
                      <a16:creationId xmlns:a16="http://schemas.microsoft.com/office/drawing/2014/main" id="{B27B1CE3-BA4F-7DB2-31DF-F64C9EC06378}"/>
                    </a:ext>
                  </a:extLst>
                </p:cNvPr>
                <p:cNvGrpSpPr/>
                <p:nvPr/>
              </p:nvGrpSpPr>
              <p:grpSpPr>
                <a:xfrm>
                  <a:off x="13201909" y="8374317"/>
                  <a:ext cx="1246780" cy="1201441"/>
                  <a:chOff x="8514045" y="6675758"/>
                  <a:chExt cx="1246780" cy="1201441"/>
                </a:xfrm>
              </p:grpSpPr>
              <p:sp>
                <p:nvSpPr>
                  <p:cNvPr id="53" name="Teardrop 52">
                    <a:extLst>
                      <a:ext uri="{FF2B5EF4-FFF2-40B4-BE49-F238E27FC236}">
                        <a16:creationId xmlns:a16="http://schemas.microsoft.com/office/drawing/2014/main" id="{01CAB938-9C28-689A-01B6-BB1F04C6D8B6}"/>
                      </a:ext>
                    </a:extLst>
                  </p:cNvPr>
                  <p:cNvSpPr/>
                  <p:nvPr/>
                </p:nvSpPr>
                <p:spPr>
                  <a:xfrm rot="8180344">
                    <a:off x="8523613" y="6675758"/>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4" name="TextBox 53">
                    <a:extLst>
                      <a:ext uri="{FF2B5EF4-FFF2-40B4-BE49-F238E27FC236}">
                        <a16:creationId xmlns:a16="http://schemas.microsoft.com/office/drawing/2014/main" id="{244AC2A4-D41E-904A-8C43-11D4B4BC6C9A}"/>
                      </a:ext>
                    </a:extLst>
                  </p:cNvPr>
                  <p:cNvSpPr txBox="1"/>
                  <p:nvPr/>
                </p:nvSpPr>
                <p:spPr>
                  <a:xfrm>
                    <a:off x="8514045" y="7006982"/>
                    <a:ext cx="1246780" cy="446181"/>
                  </a:xfrm>
                  <a:prstGeom prst="rect">
                    <a:avLst/>
                  </a:prstGeom>
                  <a:noFill/>
                </p:spPr>
                <p:txBody>
                  <a:bodyPr wrap="square" rtlCol="0">
                    <a:spAutoFit/>
                  </a:bodyPr>
                  <a:lstStyle/>
                  <a:p>
                    <a:pPr algn="ctr"/>
                    <a:r>
                      <a:rPr lang="en-US" sz="1333" spc="433" dirty="0">
                        <a:solidFill>
                          <a:srgbClr val="FFFF00"/>
                        </a:solidFill>
                        <a:latin typeface="DM Sans Bold"/>
                      </a:rPr>
                      <a:t>2023</a:t>
                    </a:r>
                    <a:endParaRPr lang="en-US" sz="1333" dirty="0">
                      <a:solidFill>
                        <a:srgbClr val="FFFF00"/>
                      </a:solidFill>
                    </a:endParaRPr>
                  </a:p>
                </p:txBody>
              </p:sp>
            </p:grpSp>
          </p:grpSp>
          <p:sp>
            <p:nvSpPr>
              <p:cNvPr id="48" name="Teardrop 47">
                <a:extLst>
                  <a:ext uri="{FF2B5EF4-FFF2-40B4-BE49-F238E27FC236}">
                    <a16:creationId xmlns:a16="http://schemas.microsoft.com/office/drawing/2014/main" id="{5FF70313-6B9E-BE2A-51CA-E2AD5A56C7BB}"/>
                  </a:ext>
                </a:extLst>
              </p:cNvPr>
              <p:cNvSpPr/>
              <p:nvPr/>
            </p:nvSpPr>
            <p:spPr>
              <a:xfrm rot="8180344">
                <a:off x="6181146" y="937844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9" name="TextBox 48">
                <a:extLst>
                  <a:ext uri="{FF2B5EF4-FFF2-40B4-BE49-F238E27FC236}">
                    <a16:creationId xmlns:a16="http://schemas.microsoft.com/office/drawing/2014/main" id="{2BE5C7C9-4EB8-849D-176A-E6332002D749}"/>
                  </a:ext>
                </a:extLst>
              </p:cNvPr>
              <p:cNvSpPr txBox="1"/>
              <p:nvPr/>
            </p:nvSpPr>
            <p:spPr>
              <a:xfrm>
                <a:off x="6192459" y="9709670"/>
                <a:ext cx="1246781" cy="446181"/>
              </a:xfrm>
              <a:prstGeom prst="rect">
                <a:avLst/>
              </a:prstGeom>
              <a:noFill/>
            </p:spPr>
            <p:txBody>
              <a:bodyPr wrap="square" rtlCol="0">
                <a:spAutoFit/>
              </a:bodyPr>
              <a:lstStyle/>
              <a:p>
                <a:pPr algn="ctr"/>
                <a:r>
                  <a:rPr lang="en-US" sz="1333" spc="433" dirty="0">
                    <a:solidFill>
                      <a:schemeClr val="bg1"/>
                    </a:solidFill>
                    <a:latin typeface="DM Sans Bold"/>
                  </a:rPr>
                  <a:t>2020</a:t>
                </a:r>
                <a:endParaRPr lang="en-US" sz="1333" dirty="0">
                  <a:solidFill>
                    <a:schemeClr val="bg1"/>
                  </a:solidFill>
                </a:endParaRPr>
              </a:p>
            </p:txBody>
          </p:sp>
        </p:grpSp>
        <p:sp>
          <p:nvSpPr>
            <p:cNvPr id="45" name="Teardrop 44">
              <a:extLst>
                <a:ext uri="{FF2B5EF4-FFF2-40B4-BE49-F238E27FC236}">
                  <a16:creationId xmlns:a16="http://schemas.microsoft.com/office/drawing/2014/main" id="{B3150E73-37D2-700D-4D68-4EB4A0FB48FB}"/>
                </a:ext>
              </a:extLst>
            </p:cNvPr>
            <p:cNvSpPr/>
            <p:nvPr/>
          </p:nvSpPr>
          <p:spPr>
            <a:xfrm rot="8180344">
              <a:off x="9747014" y="940852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6" name="TextBox 45">
              <a:extLst>
                <a:ext uri="{FF2B5EF4-FFF2-40B4-BE49-F238E27FC236}">
                  <a16:creationId xmlns:a16="http://schemas.microsoft.com/office/drawing/2014/main" id="{C9BAAB62-F959-B701-D69D-2FB196295549}"/>
                </a:ext>
              </a:extLst>
            </p:cNvPr>
            <p:cNvSpPr txBox="1"/>
            <p:nvPr/>
          </p:nvSpPr>
          <p:spPr>
            <a:xfrm>
              <a:off x="9758327" y="9739749"/>
              <a:ext cx="1246781" cy="446181"/>
            </a:xfrm>
            <a:prstGeom prst="rect">
              <a:avLst/>
            </a:prstGeom>
            <a:noFill/>
          </p:spPr>
          <p:txBody>
            <a:bodyPr wrap="square" rtlCol="0">
              <a:spAutoFit/>
            </a:bodyPr>
            <a:lstStyle/>
            <a:p>
              <a:pPr algn="ctr"/>
              <a:r>
                <a:rPr lang="en-US" sz="1333" spc="433" dirty="0">
                  <a:solidFill>
                    <a:schemeClr val="bg1"/>
                  </a:solidFill>
                  <a:latin typeface="DM Sans Bold"/>
                </a:rPr>
                <a:t>2021</a:t>
              </a:r>
              <a:endParaRPr lang="en-US" sz="1333" dirty="0">
                <a:solidFill>
                  <a:schemeClr val="bg1"/>
                </a:solidFill>
              </a:endParaRPr>
            </a:p>
          </p:txBody>
        </p:sp>
      </p:grpSp>
    </p:spTree>
    <p:extLst>
      <p:ext uri="{BB962C8B-B14F-4D97-AF65-F5344CB8AC3E}">
        <p14:creationId xmlns:p14="http://schemas.microsoft.com/office/powerpoint/2010/main" val="1102483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648E-23CE-1C44-F857-333FD757972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788AFCB-B6F1-78ED-A9CA-9B984E24DA59}"/>
              </a:ext>
            </a:extLst>
          </p:cNvPr>
          <p:cNvSpPr/>
          <p:nvPr/>
        </p:nvSpPr>
        <p:spPr>
          <a:xfrm rot="257863">
            <a:off x="-325267" y="4104242"/>
            <a:ext cx="14182145" cy="6085430"/>
          </a:xfrm>
          <a:custGeom>
            <a:avLst/>
            <a:gdLst/>
            <a:ahLst/>
            <a:cxnLst/>
            <a:rect l="l" t="t" r="r" b="b"/>
            <a:pathLst>
              <a:path w="21273218" h="9128145">
                <a:moveTo>
                  <a:pt x="0" y="0"/>
                </a:moveTo>
                <a:lnTo>
                  <a:pt x="21273219" y="0"/>
                </a:lnTo>
                <a:lnTo>
                  <a:pt x="21273219" y="9128145"/>
                </a:lnTo>
                <a:lnTo>
                  <a:pt x="0" y="9128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pic>
        <p:nvPicPr>
          <p:cNvPr id="5" name="Picture 4" descr="A screenshot of a computer&#10;&#10;Description automatically generated">
            <a:extLst>
              <a:ext uri="{FF2B5EF4-FFF2-40B4-BE49-F238E27FC236}">
                <a16:creationId xmlns:a16="http://schemas.microsoft.com/office/drawing/2014/main" id="{27A32B99-0134-031B-EDB0-EB68DCE7BE6F}"/>
              </a:ext>
            </a:extLst>
          </p:cNvPr>
          <p:cNvPicPr>
            <a:picLocks noChangeAspect="1"/>
          </p:cNvPicPr>
          <p:nvPr/>
        </p:nvPicPr>
        <p:blipFill rotWithShape="1">
          <a:blip r:embed="rId4">
            <a:extLst>
              <a:ext uri="{28A0092B-C50C-407E-A947-70E740481C1C}">
                <a14:useLocalDpi xmlns:a14="http://schemas.microsoft.com/office/drawing/2010/main" val="0"/>
              </a:ext>
            </a:extLst>
          </a:blip>
          <a:srcRect l="335" t="20239"/>
          <a:stretch/>
        </p:blipFill>
        <p:spPr>
          <a:xfrm>
            <a:off x="1679048" y="2711302"/>
            <a:ext cx="8193449" cy="3038902"/>
          </a:xfrm>
          <a:prstGeom prst="rect">
            <a:avLst/>
          </a:prstGeom>
          <a:ln w="254000">
            <a:solidFill>
              <a:schemeClr val="bg1">
                <a:lumMod val="85000"/>
              </a:schemeClr>
            </a:solidFill>
          </a:ln>
        </p:spPr>
      </p:pic>
      <p:sp>
        <p:nvSpPr>
          <p:cNvPr id="26" name="TextBox 17">
            <a:extLst>
              <a:ext uri="{FF2B5EF4-FFF2-40B4-BE49-F238E27FC236}">
                <a16:creationId xmlns:a16="http://schemas.microsoft.com/office/drawing/2014/main" id="{ABAAA3D9-8D05-5166-944A-47588981A30D}"/>
              </a:ext>
            </a:extLst>
          </p:cNvPr>
          <p:cNvSpPr txBox="1"/>
          <p:nvPr/>
        </p:nvSpPr>
        <p:spPr>
          <a:xfrm>
            <a:off x="762001" y="-64852"/>
            <a:ext cx="9370123" cy="1064972"/>
          </a:xfrm>
          <a:prstGeom prst="rect">
            <a:avLst/>
          </a:prstGeom>
        </p:spPr>
        <p:txBody>
          <a:bodyPr wrap="square" lIns="0" tIns="0" rIns="0" bIns="0" rtlCol="0" anchor="t">
            <a:spAutoFit/>
          </a:bodyPr>
          <a:lstStyle/>
          <a:p>
            <a:pPr>
              <a:lnSpc>
                <a:spcPts val="9183"/>
              </a:lnSpc>
            </a:pPr>
            <a:r>
              <a:rPr lang="en-US" sz="5320" spc="652" dirty="0">
                <a:solidFill>
                  <a:srgbClr val="231F20"/>
                </a:solidFill>
                <a:latin typeface="Oswald Bold"/>
              </a:rPr>
              <a:t>CURRICULUM MAPPING</a:t>
            </a:r>
          </a:p>
        </p:txBody>
      </p:sp>
      <p:grpSp>
        <p:nvGrpSpPr>
          <p:cNvPr id="27" name="Group 26">
            <a:extLst>
              <a:ext uri="{FF2B5EF4-FFF2-40B4-BE49-F238E27FC236}">
                <a16:creationId xmlns:a16="http://schemas.microsoft.com/office/drawing/2014/main" id="{0BEB5A4F-8D7E-B5B9-CBAC-F1470039B103}"/>
              </a:ext>
            </a:extLst>
          </p:cNvPr>
          <p:cNvGrpSpPr/>
          <p:nvPr/>
        </p:nvGrpSpPr>
        <p:grpSpPr>
          <a:xfrm>
            <a:off x="2796942" y="994111"/>
            <a:ext cx="6598117" cy="1299332"/>
            <a:chOff x="8382000" y="361454"/>
            <a:chExt cx="9897175" cy="1948998"/>
          </a:xfrm>
        </p:grpSpPr>
        <p:grpSp>
          <p:nvGrpSpPr>
            <p:cNvPr id="28" name="Group 27">
              <a:extLst>
                <a:ext uri="{FF2B5EF4-FFF2-40B4-BE49-F238E27FC236}">
                  <a16:creationId xmlns:a16="http://schemas.microsoft.com/office/drawing/2014/main" id="{8DBD77D4-EFA6-AD0D-C20E-0D59933681A5}"/>
                </a:ext>
              </a:extLst>
            </p:cNvPr>
            <p:cNvGrpSpPr/>
            <p:nvPr/>
          </p:nvGrpSpPr>
          <p:grpSpPr>
            <a:xfrm>
              <a:off x="8382000" y="361454"/>
              <a:ext cx="9610044" cy="1948998"/>
              <a:chOff x="0" y="0"/>
              <a:chExt cx="3682024" cy="746746"/>
            </a:xfrm>
          </p:grpSpPr>
          <p:sp>
            <p:nvSpPr>
              <p:cNvPr id="34" name="Freeform 33">
                <a:extLst>
                  <a:ext uri="{FF2B5EF4-FFF2-40B4-BE49-F238E27FC236}">
                    <a16:creationId xmlns:a16="http://schemas.microsoft.com/office/drawing/2014/main" id="{44AD58AF-8862-2791-5CCA-801BCDDC9907}"/>
                  </a:ext>
                </a:extLst>
              </p:cNvPr>
              <p:cNvSpPr/>
              <p:nvPr/>
            </p:nvSpPr>
            <p:spPr>
              <a:xfrm>
                <a:off x="0" y="0"/>
                <a:ext cx="3682024" cy="746746"/>
              </a:xfrm>
              <a:custGeom>
                <a:avLst/>
                <a:gdLst/>
                <a:ahLst/>
                <a:cxnLst/>
                <a:rect l="l" t="t" r="r" b="b"/>
                <a:pathLst>
                  <a:path w="3682024" h="746746">
                    <a:moveTo>
                      <a:pt x="0" y="0"/>
                    </a:moveTo>
                    <a:lnTo>
                      <a:pt x="3682024" y="0"/>
                    </a:lnTo>
                    <a:lnTo>
                      <a:pt x="3682024" y="746746"/>
                    </a:lnTo>
                    <a:lnTo>
                      <a:pt x="0" y="746746"/>
                    </a:lnTo>
                    <a:close/>
                  </a:path>
                </a:pathLst>
              </a:custGeom>
              <a:solidFill>
                <a:srgbClr val="EFEFEF"/>
              </a:solidFill>
            </p:spPr>
            <p:txBody>
              <a:bodyPr/>
              <a:lstStyle/>
              <a:p>
                <a:endParaRPr lang="en-US" sz="1200"/>
              </a:p>
            </p:txBody>
          </p:sp>
          <p:sp>
            <p:nvSpPr>
              <p:cNvPr id="35" name="TextBox 34">
                <a:extLst>
                  <a:ext uri="{FF2B5EF4-FFF2-40B4-BE49-F238E27FC236}">
                    <a16:creationId xmlns:a16="http://schemas.microsoft.com/office/drawing/2014/main" id="{0FD21790-7592-B2CF-A2B6-AB16187808A9}"/>
                  </a:ext>
                </a:extLst>
              </p:cNvPr>
              <p:cNvSpPr txBox="1"/>
              <p:nvPr/>
            </p:nvSpPr>
            <p:spPr>
              <a:xfrm>
                <a:off x="0" y="-19050"/>
                <a:ext cx="3682024" cy="765796"/>
              </a:xfrm>
              <a:prstGeom prst="rect">
                <a:avLst/>
              </a:prstGeom>
            </p:spPr>
            <p:txBody>
              <a:bodyPr lIns="33867" tIns="33867" rIns="33867" bIns="33867" rtlCol="0" anchor="ctr"/>
              <a:lstStyle/>
              <a:p>
                <a:pPr algn="ctr">
                  <a:lnSpc>
                    <a:spcPts val="1906"/>
                  </a:lnSpc>
                </a:pPr>
                <a:endParaRPr sz="1200"/>
              </a:p>
            </p:txBody>
          </p:sp>
        </p:grpSp>
        <p:sp>
          <p:nvSpPr>
            <p:cNvPr id="29" name="TextBox 18">
              <a:extLst>
                <a:ext uri="{FF2B5EF4-FFF2-40B4-BE49-F238E27FC236}">
                  <a16:creationId xmlns:a16="http://schemas.microsoft.com/office/drawing/2014/main" id="{CAE04DE4-A689-7DE1-6D5D-A0D0A917A115}"/>
                </a:ext>
              </a:extLst>
            </p:cNvPr>
            <p:cNvSpPr txBox="1"/>
            <p:nvPr/>
          </p:nvSpPr>
          <p:spPr>
            <a:xfrm>
              <a:off x="10148708" y="571340"/>
              <a:ext cx="8130467" cy="1541673"/>
            </a:xfrm>
            <a:prstGeom prst="rect">
              <a:avLst/>
            </a:prstGeom>
          </p:spPr>
          <p:txBody>
            <a:bodyPr wrap="square" lIns="0" tIns="0" rIns="0" bIns="0" rtlCol="0" anchor="t">
              <a:spAutoFit/>
            </a:bodyPr>
            <a:lstStyle/>
            <a:p>
              <a:pPr marL="304815" indent="-304815">
                <a:lnSpc>
                  <a:spcPts val="2033"/>
                </a:lnSpc>
                <a:spcBef>
                  <a:spcPct val="0"/>
                </a:spcBef>
                <a:buAutoNum type="arabicPeriod"/>
              </a:pPr>
              <a:r>
                <a:rPr lang="en-US" sz="1473" spc="144" dirty="0">
                  <a:solidFill>
                    <a:srgbClr val="231F20"/>
                  </a:solidFill>
                  <a:latin typeface="DM Sans"/>
                </a:rPr>
                <a:t>Identify IPE in curriculum</a:t>
              </a:r>
            </a:p>
            <a:p>
              <a:pPr marL="304815" indent="-304815">
                <a:lnSpc>
                  <a:spcPts val="2033"/>
                </a:lnSpc>
                <a:spcBef>
                  <a:spcPct val="0"/>
                </a:spcBef>
                <a:buAutoNum type="arabicPeriod"/>
              </a:pPr>
              <a:r>
                <a:rPr lang="en-US" sz="1473" spc="144" dirty="0">
                  <a:solidFill>
                    <a:srgbClr val="231F20"/>
                  </a:solidFill>
                  <a:latin typeface="DM Sans"/>
                </a:rPr>
                <a:t>Identify IPE outside of curriculum</a:t>
              </a:r>
            </a:p>
            <a:p>
              <a:pPr marL="304815" indent="-304815">
                <a:lnSpc>
                  <a:spcPts val="2033"/>
                </a:lnSpc>
                <a:spcBef>
                  <a:spcPct val="0"/>
                </a:spcBef>
                <a:buAutoNum type="arabicPeriod"/>
              </a:pPr>
              <a:r>
                <a:rPr lang="en-US" sz="1473" spc="144" dirty="0">
                  <a:solidFill>
                    <a:srgbClr val="231F20"/>
                  </a:solidFill>
                  <a:latin typeface="DM Sans"/>
                </a:rPr>
                <a:t>Reflect on its integration into curriculum</a:t>
              </a:r>
            </a:p>
            <a:p>
              <a:pPr marL="304815" indent="-304815">
                <a:lnSpc>
                  <a:spcPts val="2033"/>
                </a:lnSpc>
                <a:spcBef>
                  <a:spcPct val="0"/>
                </a:spcBef>
                <a:buAutoNum type="arabicPeriod"/>
              </a:pPr>
              <a:r>
                <a:rPr lang="en-US" b="1" spc="144" dirty="0">
                  <a:solidFill>
                    <a:srgbClr val="231F20"/>
                  </a:solidFill>
                  <a:highlight>
                    <a:srgbClr val="FFFF00"/>
                  </a:highlight>
                  <a:latin typeface="DM Sans"/>
                </a:rPr>
                <a:t>Reflect on current gaps vs. ideal future</a:t>
              </a:r>
            </a:p>
          </p:txBody>
        </p:sp>
        <p:sp>
          <p:nvSpPr>
            <p:cNvPr id="30" name="Freeform 7">
              <a:extLst>
                <a:ext uri="{FF2B5EF4-FFF2-40B4-BE49-F238E27FC236}">
                  <a16:creationId xmlns:a16="http://schemas.microsoft.com/office/drawing/2014/main" id="{870F938D-DF2E-794F-1C7C-761E8B4FEB37}"/>
                </a:ext>
              </a:extLst>
            </p:cNvPr>
            <p:cNvSpPr/>
            <p:nvPr/>
          </p:nvSpPr>
          <p:spPr>
            <a:xfrm>
              <a:off x="8572842" y="646611"/>
              <a:ext cx="1333158" cy="1372689"/>
            </a:xfrm>
            <a:custGeom>
              <a:avLst/>
              <a:gdLst/>
              <a:ahLst/>
              <a:cxnLst/>
              <a:rect l="l" t="t" r="r" b="b"/>
              <a:pathLst>
                <a:path w="2238367" h="2238367">
                  <a:moveTo>
                    <a:pt x="0" y="0"/>
                  </a:moveTo>
                  <a:lnTo>
                    <a:pt x="2238367" y="0"/>
                  </a:lnTo>
                  <a:lnTo>
                    <a:pt x="2238367" y="2238368"/>
                  </a:lnTo>
                  <a:lnTo>
                    <a:pt x="0" y="22383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31" name="Group 30">
              <a:extLst>
                <a:ext uri="{FF2B5EF4-FFF2-40B4-BE49-F238E27FC236}">
                  <a16:creationId xmlns:a16="http://schemas.microsoft.com/office/drawing/2014/main" id="{83AF4499-B3E2-FA9A-546C-B8179290F7B5}"/>
                </a:ext>
              </a:extLst>
            </p:cNvPr>
            <p:cNvGrpSpPr/>
            <p:nvPr/>
          </p:nvGrpSpPr>
          <p:grpSpPr>
            <a:xfrm>
              <a:off x="8686800" y="815892"/>
              <a:ext cx="1091134" cy="1051008"/>
              <a:chOff x="826244" y="2922515"/>
              <a:chExt cx="1091134" cy="1051008"/>
            </a:xfrm>
          </p:grpSpPr>
          <p:sp>
            <p:nvSpPr>
              <p:cNvPr id="32" name="Oval 31">
                <a:extLst>
                  <a:ext uri="{FF2B5EF4-FFF2-40B4-BE49-F238E27FC236}">
                    <a16:creationId xmlns:a16="http://schemas.microsoft.com/office/drawing/2014/main" id="{F0FD0C2F-B1BD-1F5E-C415-9482F14F65C5}"/>
                  </a:ext>
                </a:extLst>
              </p:cNvPr>
              <p:cNvSpPr/>
              <p:nvPr/>
            </p:nvSpPr>
            <p:spPr>
              <a:xfrm>
                <a:off x="826244" y="2922515"/>
                <a:ext cx="1091134" cy="105100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3" name="Picture 32">
                <a:extLst>
                  <a:ext uri="{FF2B5EF4-FFF2-40B4-BE49-F238E27FC236}">
                    <a16:creationId xmlns:a16="http://schemas.microsoft.com/office/drawing/2014/main" id="{64143585-BED7-57D6-05BC-6CE39C782864}"/>
                  </a:ext>
                </a:extLst>
              </p:cNvPr>
              <p:cNvPicPr>
                <a:picLocks noChangeAspect="1"/>
              </p:cNvPicPr>
              <p:nvPr/>
            </p:nvPicPr>
            <p:blipFill>
              <a:blip r:embed="rId7"/>
              <a:stretch>
                <a:fillRect/>
              </a:stretch>
            </p:blipFill>
            <p:spPr>
              <a:xfrm>
                <a:off x="966761" y="3038534"/>
                <a:ext cx="938239" cy="809566"/>
              </a:xfrm>
              <a:prstGeom prst="rect">
                <a:avLst/>
              </a:prstGeom>
            </p:spPr>
          </p:pic>
        </p:grpSp>
      </p:grpSp>
      <p:cxnSp>
        <p:nvCxnSpPr>
          <p:cNvPr id="3" name="Straight Arrow Connector 2">
            <a:extLst>
              <a:ext uri="{FF2B5EF4-FFF2-40B4-BE49-F238E27FC236}">
                <a16:creationId xmlns:a16="http://schemas.microsoft.com/office/drawing/2014/main" id="{4D6303D2-1F9E-D195-6C1C-8CC7B26466BC}"/>
              </a:ext>
            </a:extLst>
          </p:cNvPr>
          <p:cNvCxnSpPr>
            <a:cxnSpLocks/>
          </p:cNvCxnSpPr>
          <p:nvPr/>
        </p:nvCxnSpPr>
        <p:spPr>
          <a:xfrm flipV="1">
            <a:off x="152400" y="5431929"/>
            <a:ext cx="1219200" cy="38101"/>
          </a:xfrm>
          <a:prstGeom prst="straightConnector1">
            <a:avLst/>
          </a:prstGeom>
          <a:ln w="2540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DB4D528F-F6A1-6FE7-FC50-87E737F6969C}"/>
              </a:ext>
            </a:extLst>
          </p:cNvPr>
          <p:cNvGrpSpPr/>
          <p:nvPr/>
        </p:nvGrpSpPr>
        <p:grpSpPr>
          <a:xfrm>
            <a:off x="739466" y="5582878"/>
            <a:ext cx="10072612" cy="1490433"/>
            <a:chOff x="1109199" y="8374317"/>
            <a:chExt cx="15108918" cy="2235649"/>
          </a:xfrm>
        </p:grpSpPr>
        <p:grpSp>
          <p:nvGrpSpPr>
            <p:cNvPr id="44" name="Group 43">
              <a:extLst>
                <a:ext uri="{FF2B5EF4-FFF2-40B4-BE49-F238E27FC236}">
                  <a16:creationId xmlns:a16="http://schemas.microsoft.com/office/drawing/2014/main" id="{C1D00425-8413-1D1E-D1EF-5B66BF961B4D}"/>
                </a:ext>
              </a:extLst>
            </p:cNvPr>
            <p:cNvGrpSpPr/>
            <p:nvPr/>
          </p:nvGrpSpPr>
          <p:grpSpPr>
            <a:xfrm>
              <a:off x="1109199" y="8374317"/>
              <a:ext cx="15108918" cy="2235648"/>
              <a:chOff x="1109199" y="8374317"/>
              <a:chExt cx="15108918" cy="2235648"/>
            </a:xfrm>
          </p:grpSpPr>
          <p:grpSp>
            <p:nvGrpSpPr>
              <p:cNvPr id="47" name="Group 46">
                <a:extLst>
                  <a:ext uri="{FF2B5EF4-FFF2-40B4-BE49-F238E27FC236}">
                    <a16:creationId xmlns:a16="http://schemas.microsoft.com/office/drawing/2014/main" id="{BEE99D19-3552-99ED-C905-A334D07D72A8}"/>
                  </a:ext>
                </a:extLst>
              </p:cNvPr>
              <p:cNvGrpSpPr/>
              <p:nvPr/>
            </p:nvGrpSpPr>
            <p:grpSpPr>
              <a:xfrm>
                <a:off x="1109199" y="8374317"/>
                <a:ext cx="15108918" cy="2235648"/>
                <a:chOff x="1109199" y="8374317"/>
                <a:chExt cx="15108918" cy="2235648"/>
              </a:xfrm>
            </p:grpSpPr>
            <p:grpSp>
              <p:nvGrpSpPr>
                <p:cNvPr id="50" name="Group 49">
                  <a:extLst>
                    <a:ext uri="{FF2B5EF4-FFF2-40B4-BE49-F238E27FC236}">
                      <a16:creationId xmlns:a16="http://schemas.microsoft.com/office/drawing/2014/main" id="{CEE8011E-4D20-84B1-AE78-8F51E572D86E}"/>
                    </a:ext>
                  </a:extLst>
                </p:cNvPr>
                <p:cNvGrpSpPr/>
                <p:nvPr/>
              </p:nvGrpSpPr>
              <p:grpSpPr>
                <a:xfrm>
                  <a:off x="1109199" y="9900218"/>
                  <a:ext cx="15108918" cy="501082"/>
                  <a:chOff x="1589541" y="6156086"/>
                  <a:chExt cx="15108918" cy="501082"/>
                </a:xfrm>
              </p:grpSpPr>
              <p:sp>
                <p:nvSpPr>
                  <p:cNvPr id="57" name="AutoShape 5">
                    <a:extLst>
                      <a:ext uri="{FF2B5EF4-FFF2-40B4-BE49-F238E27FC236}">
                        <a16:creationId xmlns:a16="http://schemas.microsoft.com/office/drawing/2014/main" id="{A6B97D71-99A3-EC55-3DA7-79D1C6076177}"/>
                      </a:ext>
                    </a:extLst>
                  </p:cNvPr>
                  <p:cNvSpPr/>
                  <p:nvPr/>
                </p:nvSpPr>
                <p:spPr>
                  <a:xfrm>
                    <a:off x="1589541" y="6387577"/>
                    <a:ext cx="15108918" cy="0"/>
                  </a:xfrm>
                  <a:prstGeom prst="line">
                    <a:avLst/>
                  </a:prstGeom>
                  <a:ln w="38100" cap="flat">
                    <a:solidFill>
                      <a:srgbClr val="000000"/>
                    </a:solidFill>
                    <a:prstDash val="solid"/>
                    <a:headEnd type="none" w="sm" len="sm"/>
                    <a:tailEnd type="none" w="sm" len="sm"/>
                  </a:ln>
                </p:spPr>
                <p:txBody>
                  <a:bodyPr/>
                  <a:lstStyle/>
                  <a:p>
                    <a:endParaRPr lang="en-US" sz="1200" dirty="0"/>
                  </a:p>
                </p:txBody>
              </p:sp>
              <p:sp>
                <p:nvSpPr>
                  <p:cNvPr id="58" name="TextBox 8">
                    <a:extLst>
                      <a:ext uri="{FF2B5EF4-FFF2-40B4-BE49-F238E27FC236}">
                        <a16:creationId xmlns:a16="http://schemas.microsoft.com/office/drawing/2014/main" id="{960F20D3-2015-820C-44A1-E4DAE46D2304}"/>
                      </a:ext>
                    </a:extLst>
                  </p:cNvPr>
                  <p:cNvSpPr txBox="1"/>
                  <p:nvPr/>
                </p:nvSpPr>
                <p:spPr>
                  <a:xfrm>
                    <a:off x="3589413" y="6191318"/>
                    <a:ext cx="407129" cy="418873"/>
                  </a:xfrm>
                  <a:prstGeom prst="rect">
                    <a:avLst/>
                  </a:prstGeom>
                </p:spPr>
                <p:txBody>
                  <a:bodyPr lIns="33867" tIns="33867" rIns="33867" bIns="33867" rtlCol="0" anchor="ctr"/>
                  <a:lstStyle/>
                  <a:p>
                    <a:pPr algn="ctr">
                      <a:lnSpc>
                        <a:spcPts val="1906"/>
                      </a:lnSpc>
                    </a:pPr>
                    <a:endParaRPr sz="1200"/>
                  </a:p>
                </p:txBody>
              </p:sp>
              <p:grpSp>
                <p:nvGrpSpPr>
                  <p:cNvPr id="59" name="Group 13">
                    <a:extLst>
                      <a:ext uri="{FF2B5EF4-FFF2-40B4-BE49-F238E27FC236}">
                        <a16:creationId xmlns:a16="http://schemas.microsoft.com/office/drawing/2014/main" id="{6DC93D24-AFCB-0709-2C5D-7826326D3130}"/>
                      </a:ext>
                    </a:extLst>
                  </p:cNvPr>
                  <p:cNvGrpSpPr/>
                  <p:nvPr/>
                </p:nvGrpSpPr>
                <p:grpSpPr>
                  <a:xfrm>
                    <a:off x="7030737" y="6156086"/>
                    <a:ext cx="501082" cy="501082"/>
                    <a:chOff x="0" y="0"/>
                    <a:chExt cx="812800" cy="812800"/>
                  </a:xfrm>
                </p:grpSpPr>
                <p:sp>
                  <p:nvSpPr>
                    <p:cNvPr id="66" name="Freeform 14">
                      <a:extLst>
                        <a:ext uri="{FF2B5EF4-FFF2-40B4-BE49-F238E27FC236}">
                          <a16:creationId xmlns:a16="http://schemas.microsoft.com/office/drawing/2014/main" id="{703BCAFA-4E0A-8D5A-7BAE-7FE6618695C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7" name="TextBox 15">
                      <a:extLst>
                        <a:ext uri="{FF2B5EF4-FFF2-40B4-BE49-F238E27FC236}">
                          <a16:creationId xmlns:a16="http://schemas.microsoft.com/office/drawing/2014/main" id="{33EEB09A-BFC1-7F22-8308-4E5833A20694}"/>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60" name="Group 18">
                    <a:extLst>
                      <a:ext uri="{FF2B5EF4-FFF2-40B4-BE49-F238E27FC236}">
                        <a16:creationId xmlns:a16="http://schemas.microsoft.com/office/drawing/2014/main" id="{C55A974F-CB3A-768C-6457-C8A32B20C995}"/>
                      </a:ext>
                    </a:extLst>
                  </p:cNvPr>
                  <p:cNvGrpSpPr/>
                  <p:nvPr/>
                </p:nvGrpSpPr>
                <p:grpSpPr>
                  <a:xfrm>
                    <a:off x="10521294" y="6156086"/>
                    <a:ext cx="501082" cy="501082"/>
                    <a:chOff x="0" y="0"/>
                    <a:chExt cx="812800" cy="812800"/>
                  </a:xfrm>
                </p:grpSpPr>
                <p:sp>
                  <p:nvSpPr>
                    <p:cNvPr id="64" name="Freeform 19">
                      <a:extLst>
                        <a:ext uri="{FF2B5EF4-FFF2-40B4-BE49-F238E27FC236}">
                          <a16:creationId xmlns:a16="http://schemas.microsoft.com/office/drawing/2014/main" id="{CF9F53AD-0CED-EF68-81A5-BC19124FD4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5" name="TextBox 20">
                      <a:extLst>
                        <a:ext uri="{FF2B5EF4-FFF2-40B4-BE49-F238E27FC236}">
                          <a16:creationId xmlns:a16="http://schemas.microsoft.com/office/drawing/2014/main" id="{D515F3BD-C554-96C3-492B-597584C3B18E}"/>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nvGrpSpPr>
                  <p:cNvPr id="61" name="Group 23">
                    <a:extLst>
                      <a:ext uri="{FF2B5EF4-FFF2-40B4-BE49-F238E27FC236}">
                        <a16:creationId xmlns:a16="http://schemas.microsoft.com/office/drawing/2014/main" id="{35D54CC3-D21F-862B-B2D4-B4E2464F6D80}"/>
                      </a:ext>
                    </a:extLst>
                  </p:cNvPr>
                  <p:cNvGrpSpPr/>
                  <p:nvPr/>
                </p:nvGrpSpPr>
                <p:grpSpPr>
                  <a:xfrm>
                    <a:off x="14011851" y="6156086"/>
                    <a:ext cx="501082" cy="501082"/>
                    <a:chOff x="0" y="0"/>
                    <a:chExt cx="812800" cy="812800"/>
                  </a:xfrm>
                </p:grpSpPr>
                <p:sp>
                  <p:nvSpPr>
                    <p:cNvPr id="62" name="Freeform 24">
                      <a:extLst>
                        <a:ext uri="{FF2B5EF4-FFF2-40B4-BE49-F238E27FC236}">
                          <a16:creationId xmlns:a16="http://schemas.microsoft.com/office/drawing/2014/main" id="{82C38CD8-7727-DB85-FAAD-16A2454F911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en-US" sz="1200"/>
                    </a:p>
                  </p:txBody>
                </p:sp>
                <p:sp>
                  <p:nvSpPr>
                    <p:cNvPr id="63" name="TextBox 25">
                      <a:extLst>
                        <a:ext uri="{FF2B5EF4-FFF2-40B4-BE49-F238E27FC236}">
                          <a16:creationId xmlns:a16="http://schemas.microsoft.com/office/drawing/2014/main" id="{8A4EF4D9-6C55-0371-1393-DB9342A17B5A}"/>
                        </a:ext>
                      </a:extLst>
                    </p:cNvPr>
                    <p:cNvSpPr txBox="1"/>
                    <p:nvPr/>
                  </p:nvSpPr>
                  <p:spPr>
                    <a:xfrm>
                      <a:off x="76200" y="57150"/>
                      <a:ext cx="660400" cy="679450"/>
                    </a:xfrm>
                    <a:prstGeom prst="rect">
                      <a:avLst/>
                    </a:prstGeom>
                  </p:spPr>
                  <p:txBody>
                    <a:bodyPr lIns="33867" tIns="33867" rIns="33867" bIns="33867" rtlCol="0" anchor="ctr"/>
                    <a:lstStyle/>
                    <a:p>
                      <a:pPr algn="ctr">
                        <a:lnSpc>
                          <a:spcPts val="1906"/>
                        </a:lnSpc>
                      </a:pPr>
                      <a:endParaRPr sz="1200"/>
                    </a:p>
                  </p:txBody>
                </p:sp>
              </p:grpSp>
            </p:grpSp>
            <p:grpSp>
              <p:nvGrpSpPr>
                <p:cNvPr id="51" name="Group 50">
                  <a:extLst>
                    <a:ext uri="{FF2B5EF4-FFF2-40B4-BE49-F238E27FC236}">
                      <a16:creationId xmlns:a16="http://schemas.microsoft.com/office/drawing/2014/main" id="{42063865-7F5A-F437-8EB3-3FA5C8C88255}"/>
                    </a:ext>
                  </a:extLst>
                </p:cNvPr>
                <p:cNvGrpSpPr/>
                <p:nvPr/>
              </p:nvGrpSpPr>
              <p:grpSpPr>
                <a:xfrm>
                  <a:off x="2737123" y="9408524"/>
                  <a:ext cx="1258093" cy="1201441"/>
                  <a:chOff x="1529788" y="7709965"/>
                  <a:chExt cx="1258093" cy="1201441"/>
                </a:xfrm>
              </p:grpSpPr>
              <p:sp>
                <p:nvSpPr>
                  <p:cNvPr id="55" name="Teardrop 54">
                    <a:extLst>
                      <a:ext uri="{FF2B5EF4-FFF2-40B4-BE49-F238E27FC236}">
                        <a16:creationId xmlns:a16="http://schemas.microsoft.com/office/drawing/2014/main" id="{12A64147-F420-518B-2652-E3988C7668EE}"/>
                      </a:ext>
                    </a:extLst>
                  </p:cNvPr>
                  <p:cNvSpPr/>
                  <p:nvPr/>
                </p:nvSpPr>
                <p:spPr>
                  <a:xfrm rot="8180344">
                    <a:off x="1529788" y="770996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6" name="TextBox 55">
                    <a:extLst>
                      <a:ext uri="{FF2B5EF4-FFF2-40B4-BE49-F238E27FC236}">
                        <a16:creationId xmlns:a16="http://schemas.microsoft.com/office/drawing/2014/main" id="{B914F917-F467-AC08-0C26-86F655724E31}"/>
                      </a:ext>
                    </a:extLst>
                  </p:cNvPr>
                  <p:cNvSpPr txBox="1"/>
                  <p:nvPr/>
                </p:nvSpPr>
                <p:spPr>
                  <a:xfrm>
                    <a:off x="1541101" y="8041189"/>
                    <a:ext cx="1246780" cy="446181"/>
                  </a:xfrm>
                  <a:prstGeom prst="rect">
                    <a:avLst/>
                  </a:prstGeom>
                  <a:noFill/>
                </p:spPr>
                <p:txBody>
                  <a:bodyPr wrap="square" rtlCol="0">
                    <a:spAutoFit/>
                  </a:bodyPr>
                  <a:lstStyle/>
                  <a:p>
                    <a:pPr algn="ctr"/>
                    <a:r>
                      <a:rPr lang="en-US" sz="1333" spc="433" dirty="0">
                        <a:solidFill>
                          <a:schemeClr val="bg1"/>
                        </a:solidFill>
                        <a:latin typeface="DM Sans Bold"/>
                      </a:rPr>
                      <a:t>2019</a:t>
                    </a:r>
                    <a:endParaRPr lang="en-US" sz="1333" dirty="0">
                      <a:solidFill>
                        <a:schemeClr val="bg1"/>
                      </a:solidFill>
                    </a:endParaRPr>
                  </a:p>
                </p:txBody>
              </p:sp>
            </p:grpSp>
            <p:grpSp>
              <p:nvGrpSpPr>
                <p:cNvPr id="52" name="Group 51">
                  <a:extLst>
                    <a:ext uri="{FF2B5EF4-FFF2-40B4-BE49-F238E27FC236}">
                      <a16:creationId xmlns:a16="http://schemas.microsoft.com/office/drawing/2014/main" id="{39F5AE81-79DF-B9E3-7812-41EF4D345454}"/>
                    </a:ext>
                  </a:extLst>
                </p:cNvPr>
                <p:cNvGrpSpPr/>
                <p:nvPr/>
              </p:nvGrpSpPr>
              <p:grpSpPr>
                <a:xfrm>
                  <a:off x="13201909" y="8374317"/>
                  <a:ext cx="1246780" cy="1201441"/>
                  <a:chOff x="8514045" y="6675758"/>
                  <a:chExt cx="1246780" cy="1201441"/>
                </a:xfrm>
              </p:grpSpPr>
              <p:sp>
                <p:nvSpPr>
                  <p:cNvPr id="53" name="Teardrop 52">
                    <a:extLst>
                      <a:ext uri="{FF2B5EF4-FFF2-40B4-BE49-F238E27FC236}">
                        <a16:creationId xmlns:a16="http://schemas.microsoft.com/office/drawing/2014/main" id="{C058CD97-76FF-9F89-0EDE-666B93A0D410}"/>
                      </a:ext>
                    </a:extLst>
                  </p:cNvPr>
                  <p:cNvSpPr/>
                  <p:nvPr/>
                </p:nvSpPr>
                <p:spPr>
                  <a:xfrm rot="8180344">
                    <a:off x="8523613" y="6675758"/>
                    <a:ext cx="1137212" cy="1201441"/>
                  </a:xfrm>
                  <a:prstGeom prst="teardrop">
                    <a:avLst>
                      <a:gd name="adj" fmla="val 152358"/>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4" name="TextBox 53">
                    <a:extLst>
                      <a:ext uri="{FF2B5EF4-FFF2-40B4-BE49-F238E27FC236}">
                        <a16:creationId xmlns:a16="http://schemas.microsoft.com/office/drawing/2014/main" id="{6E6243B2-A892-707D-9F5B-4046795CEACA}"/>
                      </a:ext>
                    </a:extLst>
                  </p:cNvPr>
                  <p:cNvSpPr txBox="1"/>
                  <p:nvPr/>
                </p:nvSpPr>
                <p:spPr>
                  <a:xfrm>
                    <a:off x="8514045" y="7006982"/>
                    <a:ext cx="1246780" cy="446181"/>
                  </a:xfrm>
                  <a:prstGeom prst="rect">
                    <a:avLst/>
                  </a:prstGeom>
                  <a:noFill/>
                </p:spPr>
                <p:txBody>
                  <a:bodyPr wrap="square" rtlCol="0">
                    <a:spAutoFit/>
                  </a:bodyPr>
                  <a:lstStyle/>
                  <a:p>
                    <a:pPr algn="ctr"/>
                    <a:r>
                      <a:rPr lang="en-US" sz="1333" spc="433" dirty="0">
                        <a:solidFill>
                          <a:srgbClr val="FFFF00"/>
                        </a:solidFill>
                        <a:latin typeface="DM Sans Bold"/>
                      </a:rPr>
                      <a:t>2023</a:t>
                    </a:r>
                    <a:endParaRPr lang="en-US" sz="1333" dirty="0">
                      <a:solidFill>
                        <a:srgbClr val="FFFF00"/>
                      </a:solidFill>
                    </a:endParaRPr>
                  </a:p>
                </p:txBody>
              </p:sp>
            </p:grpSp>
          </p:grpSp>
          <p:sp>
            <p:nvSpPr>
              <p:cNvPr id="48" name="Teardrop 47">
                <a:extLst>
                  <a:ext uri="{FF2B5EF4-FFF2-40B4-BE49-F238E27FC236}">
                    <a16:creationId xmlns:a16="http://schemas.microsoft.com/office/drawing/2014/main" id="{DD690937-5B01-54BA-1D55-8264BE827C65}"/>
                  </a:ext>
                </a:extLst>
              </p:cNvPr>
              <p:cNvSpPr/>
              <p:nvPr/>
            </p:nvSpPr>
            <p:spPr>
              <a:xfrm rot="8180344">
                <a:off x="6181146" y="937844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9" name="TextBox 48">
                <a:extLst>
                  <a:ext uri="{FF2B5EF4-FFF2-40B4-BE49-F238E27FC236}">
                    <a16:creationId xmlns:a16="http://schemas.microsoft.com/office/drawing/2014/main" id="{DE4CBBF4-DE4E-B869-3325-24C8576F480A}"/>
                  </a:ext>
                </a:extLst>
              </p:cNvPr>
              <p:cNvSpPr txBox="1"/>
              <p:nvPr/>
            </p:nvSpPr>
            <p:spPr>
              <a:xfrm>
                <a:off x="6192459" y="9709670"/>
                <a:ext cx="1246781" cy="446181"/>
              </a:xfrm>
              <a:prstGeom prst="rect">
                <a:avLst/>
              </a:prstGeom>
              <a:noFill/>
            </p:spPr>
            <p:txBody>
              <a:bodyPr wrap="square" rtlCol="0">
                <a:spAutoFit/>
              </a:bodyPr>
              <a:lstStyle/>
              <a:p>
                <a:pPr algn="ctr"/>
                <a:r>
                  <a:rPr lang="en-US" sz="1333" spc="433" dirty="0">
                    <a:solidFill>
                      <a:schemeClr val="bg1"/>
                    </a:solidFill>
                    <a:latin typeface="DM Sans Bold"/>
                  </a:rPr>
                  <a:t>2020</a:t>
                </a:r>
                <a:endParaRPr lang="en-US" sz="1333" dirty="0">
                  <a:solidFill>
                    <a:schemeClr val="bg1"/>
                  </a:solidFill>
                </a:endParaRPr>
              </a:p>
            </p:txBody>
          </p:sp>
        </p:grpSp>
        <p:sp>
          <p:nvSpPr>
            <p:cNvPr id="45" name="Teardrop 44">
              <a:extLst>
                <a:ext uri="{FF2B5EF4-FFF2-40B4-BE49-F238E27FC236}">
                  <a16:creationId xmlns:a16="http://schemas.microsoft.com/office/drawing/2014/main" id="{4F5B6C30-6EE1-B570-B372-C4C3136C7CB4}"/>
                </a:ext>
              </a:extLst>
            </p:cNvPr>
            <p:cNvSpPr/>
            <p:nvPr/>
          </p:nvSpPr>
          <p:spPr>
            <a:xfrm rot="8180344">
              <a:off x="9747014" y="9408525"/>
              <a:ext cx="1137212" cy="1201441"/>
            </a:xfrm>
            <a:prstGeom prst="teardrop">
              <a:avLst>
                <a:gd name="adj" fmla="val 152358"/>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6" name="TextBox 45">
              <a:extLst>
                <a:ext uri="{FF2B5EF4-FFF2-40B4-BE49-F238E27FC236}">
                  <a16:creationId xmlns:a16="http://schemas.microsoft.com/office/drawing/2014/main" id="{90A22C5E-4E43-B249-BBCD-6A5D499728D0}"/>
                </a:ext>
              </a:extLst>
            </p:cNvPr>
            <p:cNvSpPr txBox="1"/>
            <p:nvPr/>
          </p:nvSpPr>
          <p:spPr>
            <a:xfrm>
              <a:off x="9758327" y="9739749"/>
              <a:ext cx="1246781" cy="446181"/>
            </a:xfrm>
            <a:prstGeom prst="rect">
              <a:avLst/>
            </a:prstGeom>
            <a:noFill/>
          </p:spPr>
          <p:txBody>
            <a:bodyPr wrap="square" rtlCol="0">
              <a:spAutoFit/>
            </a:bodyPr>
            <a:lstStyle/>
            <a:p>
              <a:pPr algn="ctr"/>
              <a:r>
                <a:rPr lang="en-US" sz="1333" spc="433" dirty="0">
                  <a:solidFill>
                    <a:schemeClr val="bg1"/>
                  </a:solidFill>
                  <a:latin typeface="DM Sans Bold"/>
                </a:rPr>
                <a:t>2021</a:t>
              </a:r>
              <a:endParaRPr lang="en-US" sz="1333" dirty="0">
                <a:solidFill>
                  <a:schemeClr val="bg1"/>
                </a:solidFill>
              </a:endParaRPr>
            </a:p>
          </p:txBody>
        </p:sp>
      </p:grpSp>
      <p:pic>
        <p:nvPicPr>
          <p:cNvPr id="68" name="Picture 67" descr="A screenshot of a computer&#10;&#10;Description automatically generated">
            <a:extLst>
              <a:ext uri="{FF2B5EF4-FFF2-40B4-BE49-F238E27FC236}">
                <a16:creationId xmlns:a16="http://schemas.microsoft.com/office/drawing/2014/main" id="{FDCAB60B-B2E3-664A-B121-454CE1A3E878}"/>
              </a:ext>
            </a:extLst>
          </p:cNvPr>
          <p:cNvPicPr>
            <a:picLocks noChangeAspect="1"/>
          </p:cNvPicPr>
          <p:nvPr/>
        </p:nvPicPr>
        <p:blipFill rotWithShape="1">
          <a:blip r:embed="rId4">
            <a:extLst>
              <a:ext uri="{28A0092B-C50C-407E-A947-70E740481C1C}">
                <a14:useLocalDpi xmlns:a14="http://schemas.microsoft.com/office/drawing/2010/main" val="0"/>
              </a:ext>
            </a:extLst>
          </a:blip>
          <a:srcRect l="1326" r="63215" b="78685"/>
          <a:stretch/>
        </p:blipFill>
        <p:spPr>
          <a:xfrm>
            <a:off x="2319504" y="2796432"/>
            <a:ext cx="3958697" cy="1102859"/>
          </a:xfrm>
          <a:prstGeom prst="rect">
            <a:avLst/>
          </a:prstGeom>
          <a:ln w="254000">
            <a:noFill/>
          </a:ln>
        </p:spPr>
      </p:pic>
    </p:spTree>
    <p:extLst>
      <p:ext uri="{BB962C8B-B14F-4D97-AF65-F5344CB8AC3E}">
        <p14:creationId xmlns:p14="http://schemas.microsoft.com/office/powerpoint/2010/main" val="2308468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DEFA7-8340-D4ED-3A77-16B48FDB79BD}"/>
            </a:ext>
          </a:extLst>
        </p:cNvPr>
        <p:cNvGrpSpPr/>
        <p:nvPr/>
      </p:nvGrpSpPr>
      <p:grpSpPr>
        <a:xfrm>
          <a:off x="0" y="0"/>
          <a:ext cx="0" cy="0"/>
          <a:chOff x="0" y="0"/>
          <a:chExt cx="0" cy="0"/>
        </a:xfrm>
      </p:grpSpPr>
      <p:sp>
        <p:nvSpPr>
          <p:cNvPr id="18" name="Freeform 18">
            <a:extLst>
              <a:ext uri="{FF2B5EF4-FFF2-40B4-BE49-F238E27FC236}">
                <a16:creationId xmlns:a16="http://schemas.microsoft.com/office/drawing/2014/main" id="{1FCA65ED-7BFC-D2C7-2056-13ED4F413A28}"/>
              </a:ext>
            </a:extLst>
          </p:cNvPr>
          <p:cNvSpPr/>
          <p:nvPr/>
        </p:nvSpPr>
        <p:spPr>
          <a:xfrm rot="887923">
            <a:off x="-1788809" y="5029202"/>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9" name="Freeform 19">
            <a:extLst>
              <a:ext uri="{FF2B5EF4-FFF2-40B4-BE49-F238E27FC236}">
                <a16:creationId xmlns:a16="http://schemas.microsoft.com/office/drawing/2014/main" id="{0592703A-8FBD-FFA4-4E9D-DA048BB3A9AA}"/>
              </a:ext>
            </a:extLst>
          </p:cNvPr>
          <p:cNvSpPr/>
          <p:nvPr/>
        </p:nvSpPr>
        <p:spPr>
          <a:xfrm rot="887923">
            <a:off x="8051293" y="-2236522"/>
            <a:ext cx="4688387" cy="4810845"/>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0" name="TextBox 20">
            <a:extLst>
              <a:ext uri="{FF2B5EF4-FFF2-40B4-BE49-F238E27FC236}">
                <a16:creationId xmlns:a16="http://schemas.microsoft.com/office/drawing/2014/main" id="{5D8537F0-BE96-D5FF-F27E-04A5B72F10E0}"/>
              </a:ext>
            </a:extLst>
          </p:cNvPr>
          <p:cNvSpPr txBox="1"/>
          <p:nvPr/>
        </p:nvSpPr>
        <p:spPr>
          <a:xfrm>
            <a:off x="1574245" y="805011"/>
            <a:ext cx="6358009" cy="1049646"/>
          </a:xfrm>
          <a:prstGeom prst="rect">
            <a:avLst/>
          </a:prstGeom>
        </p:spPr>
        <p:txBody>
          <a:bodyPr lIns="0" tIns="0" rIns="0" bIns="0" rtlCol="0" anchor="t">
            <a:spAutoFit/>
          </a:bodyPr>
          <a:lstStyle/>
          <a:p>
            <a:pPr>
              <a:lnSpc>
                <a:spcPts val="8677"/>
              </a:lnSpc>
              <a:spcBef>
                <a:spcPct val="0"/>
              </a:spcBef>
            </a:pPr>
            <a:r>
              <a:rPr lang="en-US" sz="6288" spc="616" dirty="0">
                <a:solidFill>
                  <a:srgbClr val="231F20"/>
                </a:solidFill>
                <a:latin typeface="Oswald Bold"/>
              </a:rPr>
              <a:t>STRATEGY</a:t>
            </a:r>
          </a:p>
        </p:txBody>
      </p:sp>
      <p:grpSp>
        <p:nvGrpSpPr>
          <p:cNvPr id="21" name="Group 21">
            <a:extLst>
              <a:ext uri="{FF2B5EF4-FFF2-40B4-BE49-F238E27FC236}">
                <a16:creationId xmlns:a16="http://schemas.microsoft.com/office/drawing/2014/main" id="{80171928-6795-6649-94FE-427175468071}"/>
              </a:ext>
            </a:extLst>
          </p:cNvPr>
          <p:cNvGrpSpPr/>
          <p:nvPr/>
        </p:nvGrpSpPr>
        <p:grpSpPr>
          <a:xfrm>
            <a:off x="10888780" y="5379627"/>
            <a:ext cx="1396463" cy="1585147"/>
            <a:chOff x="0" y="0"/>
            <a:chExt cx="551689" cy="626231"/>
          </a:xfrm>
        </p:grpSpPr>
        <p:sp>
          <p:nvSpPr>
            <p:cNvPr id="22" name="Freeform 22">
              <a:extLst>
                <a:ext uri="{FF2B5EF4-FFF2-40B4-BE49-F238E27FC236}">
                  <a16:creationId xmlns:a16="http://schemas.microsoft.com/office/drawing/2014/main" id="{2E39B858-621F-A34C-236C-36A7171BD4BD}"/>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en-US" sz="1200"/>
            </a:p>
          </p:txBody>
        </p:sp>
        <p:sp>
          <p:nvSpPr>
            <p:cNvPr id="23" name="TextBox 23">
              <a:extLst>
                <a:ext uri="{FF2B5EF4-FFF2-40B4-BE49-F238E27FC236}">
                  <a16:creationId xmlns:a16="http://schemas.microsoft.com/office/drawing/2014/main" id="{2BB2CD58-4AA2-82EA-A30C-E9C3B8854350}"/>
                </a:ext>
              </a:extLst>
            </p:cNvPr>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grpSp>
        <p:nvGrpSpPr>
          <p:cNvPr id="24" name="Group 24">
            <a:extLst>
              <a:ext uri="{FF2B5EF4-FFF2-40B4-BE49-F238E27FC236}">
                <a16:creationId xmlns:a16="http://schemas.microsoft.com/office/drawing/2014/main" id="{02E24EC8-C5E7-5272-4285-A7A297AB9B23}"/>
              </a:ext>
            </a:extLst>
          </p:cNvPr>
          <p:cNvGrpSpPr/>
          <p:nvPr/>
        </p:nvGrpSpPr>
        <p:grpSpPr>
          <a:xfrm>
            <a:off x="-149612" y="-899347"/>
            <a:ext cx="1396463" cy="1585147"/>
            <a:chOff x="0" y="0"/>
            <a:chExt cx="551689" cy="626231"/>
          </a:xfrm>
        </p:grpSpPr>
        <p:sp>
          <p:nvSpPr>
            <p:cNvPr id="25" name="Freeform 25">
              <a:extLst>
                <a:ext uri="{FF2B5EF4-FFF2-40B4-BE49-F238E27FC236}">
                  <a16:creationId xmlns:a16="http://schemas.microsoft.com/office/drawing/2014/main" id="{769E5D6D-B021-78FB-A3B4-D2086C73DFBD}"/>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en-US" sz="1200"/>
            </a:p>
          </p:txBody>
        </p:sp>
        <p:sp>
          <p:nvSpPr>
            <p:cNvPr id="26" name="TextBox 26">
              <a:extLst>
                <a:ext uri="{FF2B5EF4-FFF2-40B4-BE49-F238E27FC236}">
                  <a16:creationId xmlns:a16="http://schemas.microsoft.com/office/drawing/2014/main" id="{C4AA96D1-516A-DDDE-0782-FF8BF49FC47D}"/>
                </a:ext>
              </a:extLst>
            </p:cNvPr>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sp>
        <p:nvSpPr>
          <p:cNvPr id="30" name="TextBox 29">
            <a:extLst>
              <a:ext uri="{FF2B5EF4-FFF2-40B4-BE49-F238E27FC236}">
                <a16:creationId xmlns:a16="http://schemas.microsoft.com/office/drawing/2014/main" id="{3166C346-EBAC-1630-2618-5815B09E0289}"/>
              </a:ext>
            </a:extLst>
          </p:cNvPr>
          <p:cNvSpPr txBox="1"/>
          <p:nvPr/>
        </p:nvSpPr>
        <p:spPr>
          <a:xfrm>
            <a:off x="4842183" y="6540952"/>
            <a:ext cx="8128000" cy="420756"/>
          </a:xfrm>
          <a:prstGeom prst="rect">
            <a:avLst/>
          </a:prstGeom>
          <a:noFill/>
        </p:spPr>
        <p:txBody>
          <a:bodyPr wrap="square">
            <a:spAutoFit/>
          </a:bodyPr>
          <a:lstStyle/>
          <a:p>
            <a:r>
              <a:rPr lang="en-US" sz="1067" dirty="0"/>
              <a:t>Image: CIHC (n.d.) </a:t>
            </a:r>
            <a:r>
              <a:rPr lang="en-CA" sz="1067" dirty="0">
                <a:solidFill>
                  <a:srgbClr val="000000"/>
                </a:solidFill>
              </a:rPr>
              <a:t>Canadian Interprofessional Health Collaborative Board of Directors </a:t>
            </a:r>
            <a:r>
              <a:rPr lang="en-US" sz="1067" dirty="0"/>
              <a:t>https://</a:t>
            </a:r>
            <a:r>
              <a:rPr lang="en-US" sz="1067" dirty="0" err="1"/>
              <a:t>www.cihc-cpis.com</a:t>
            </a:r>
            <a:r>
              <a:rPr lang="en-US" sz="1067" dirty="0"/>
              <a:t>/</a:t>
            </a:r>
            <a:r>
              <a:rPr lang="en-US" sz="1067" dirty="0" err="1"/>
              <a:t>directors.html</a:t>
            </a:r>
            <a:endParaRPr lang="en-US" sz="1067" dirty="0"/>
          </a:p>
        </p:txBody>
      </p:sp>
      <p:pic>
        <p:nvPicPr>
          <p:cNvPr id="32" name="Picture 31" descr="A person in a suit and bow tie&#10;&#10;Description automatically generated">
            <a:extLst>
              <a:ext uri="{FF2B5EF4-FFF2-40B4-BE49-F238E27FC236}">
                <a16:creationId xmlns:a16="http://schemas.microsoft.com/office/drawing/2014/main" id="{728CFF67-02AC-46F8-1E4A-815D11BBC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9968" y="3509011"/>
            <a:ext cx="2311400" cy="2489200"/>
          </a:xfrm>
          <a:prstGeom prst="ellipse">
            <a:avLst/>
          </a:prstGeom>
          <a:ln w="190500">
            <a:solidFill>
              <a:schemeClr val="bg1">
                <a:lumMod val="85000"/>
              </a:schemeClr>
            </a:solidFill>
          </a:ln>
        </p:spPr>
      </p:pic>
      <p:grpSp>
        <p:nvGrpSpPr>
          <p:cNvPr id="33" name="Group 32">
            <a:extLst>
              <a:ext uri="{FF2B5EF4-FFF2-40B4-BE49-F238E27FC236}">
                <a16:creationId xmlns:a16="http://schemas.microsoft.com/office/drawing/2014/main" id="{1E3341BC-76E2-A18A-5881-D16F6C55B435}"/>
              </a:ext>
            </a:extLst>
          </p:cNvPr>
          <p:cNvGrpSpPr/>
          <p:nvPr/>
        </p:nvGrpSpPr>
        <p:grpSpPr>
          <a:xfrm>
            <a:off x="5638800" y="2037086"/>
            <a:ext cx="4888069" cy="1582865"/>
            <a:chOff x="9611386" y="5735177"/>
            <a:chExt cx="7332103" cy="2374297"/>
          </a:xfrm>
        </p:grpSpPr>
        <p:grpSp>
          <p:nvGrpSpPr>
            <p:cNvPr id="13" name="Group 13">
              <a:extLst>
                <a:ext uri="{FF2B5EF4-FFF2-40B4-BE49-F238E27FC236}">
                  <a16:creationId xmlns:a16="http://schemas.microsoft.com/office/drawing/2014/main" id="{F2676888-095D-9CD9-D985-6D5D2757436F}"/>
                </a:ext>
              </a:extLst>
            </p:cNvPr>
            <p:cNvGrpSpPr/>
            <p:nvPr/>
          </p:nvGrpSpPr>
          <p:grpSpPr>
            <a:xfrm>
              <a:off x="9611386" y="5735177"/>
              <a:ext cx="5981844" cy="2374297"/>
              <a:chOff x="0" y="0"/>
              <a:chExt cx="2047782" cy="812800"/>
            </a:xfrm>
          </p:grpSpPr>
          <p:sp>
            <p:nvSpPr>
              <p:cNvPr id="14" name="Freeform 14">
                <a:extLst>
                  <a:ext uri="{FF2B5EF4-FFF2-40B4-BE49-F238E27FC236}">
                    <a16:creationId xmlns:a16="http://schemas.microsoft.com/office/drawing/2014/main" id="{511D0083-3A8D-33D6-8F4A-702A22312F62}"/>
                  </a:ext>
                </a:extLst>
              </p:cNvPr>
              <p:cNvSpPr/>
              <p:nvPr/>
            </p:nvSpPr>
            <p:spPr>
              <a:xfrm>
                <a:off x="0" y="0"/>
                <a:ext cx="2047782" cy="812800"/>
              </a:xfrm>
              <a:custGeom>
                <a:avLst/>
                <a:gdLst/>
                <a:ahLst/>
                <a:cxnLst/>
                <a:rect l="l" t="t" r="r" b="b"/>
                <a:pathLst>
                  <a:path w="2047782" h="812800">
                    <a:moveTo>
                      <a:pt x="2047782" y="0"/>
                    </a:moveTo>
                    <a:lnTo>
                      <a:pt x="0" y="0"/>
                    </a:lnTo>
                    <a:lnTo>
                      <a:pt x="0" y="624840"/>
                    </a:lnTo>
                    <a:lnTo>
                      <a:pt x="157480" y="624840"/>
                    </a:lnTo>
                    <a:lnTo>
                      <a:pt x="157480" y="812800"/>
                    </a:lnTo>
                    <a:lnTo>
                      <a:pt x="463550" y="624840"/>
                    </a:lnTo>
                    <a:lnTo>
                      <a:pt x="2047782" y="624840"/>
                    </a:lnTo>
                    <a:lnTo>
                      <a:pt x="2047782" y="0"/>
                    </a:lnTo>
                    <a:close/>
                  </a:path>
                </a:pathLst>
              </a:custGeom>
              <a:solidFill>
                <a:srgbClr val="CCCCCC"/>
              </a:solidFill>
            </p:spPr>
            <p:txBody>
              <a:bodyPr/>
              <a:lstStyle/>
              <a:p>
                <a:endParaRPr lang="en-US" sz="1200"/>
              </a:p>
            </p:txBody>
          </p:sp>
          <p:sp>
            <p:nvSpPr>
              <p:cNvPr id="15" name="TextBox 15">
                <a:extLst>
                  <a:ext uri="{FF2B5EF4-FFF2-40B4-BE49-F238E27FC236}">
                    <a16:creationId xmlns:a16="http://schemas.microsoft.com/office/drawing/2014/main" id="{D2B96390-70D9-CFB2-CFEA-E8D03AF2837E}"/>
                  </a:ext>
                </a:extLst>
              </p:cNvPr>
              <p:cNvSpPr txBox="1"/>
              <p:nvPr/>
            </p:nvSpPr>
            <p:spPr>
              <a:xfrm>
                <a:off x="0" y="-19050"/>
                <a:ext cx="2047782" cy="641350"/>
              </a:xfrm>
              <a:prstGeom prst="rect">
                <a:avLst/>
              </a:prstGeom>
            </p:spPr>
            <p:txBody>
              <a:bodyPr lIns="33867" tIns="33867" rIns="33867" bIns="33867" rtlCol="0" anchor="ctr"/>
              <a:lstStyle/>
              <a:p>
                <a:pPr algn="ctr">
                  <a:lnSpc>
                    <a:spcPts val="1906"/>
                  </a:lnSpc>
                </a:pPr>
                <a:endParaRPr sz="1200"/>
              </a:p>
            </p:txBody>
          </p:sp>
        </p:grpSp>
        <p:sp>
          <p:nvSpPr>
            <p:cNvPr id="17" name="TextBox 17">
              <a:extLst>
                <a:ext uri="{FF2B5EF4-FFF2-40B4-BE49-F238E27FC236}">
                  <a16:creationId xmlns:a16="http://schemas.microsoft.com/office/drawing/2014/main" id="{45F4D48B-0ADA-F4C7-EED3-C3A904683074}"/>
                </a:ext>
              </a:extLst>
            </p:cNvPr>
            <p:cNvSpPr txBox="1"/>
            <p:nvPr/>
          </p:nvSpPr>
          <p:spPr>
            <a:xfrm>
              <a:off x="9783476" y="6466790"/>
              <a:ext cx="5044915" cy="348268"/>
            </a:xfrm>
            <a:prstGeom prst="rect">
              <a:avLst/>
            </a:prstGeom>
          </p:spPr>
          <p:txBody>
            <a:bodyPr lIns="0" tIns="0" rIns="0" bIns="0" rtlCol="0" anchor="t">
              <a:spAutoFit/>
            </a:bodyPr>
            <a:lstStyle/>
            <a:p>
              <a:pPr>
                <a:lnSpc>
                  <a:spcPts val="1520"/>
                </a:lnSpc>
              </a:pPr>
              <a:r>
                <a:rPr lang="en-US" sz="2400" dirty="0">
                  <a:solidFill>
                    <a:srgbClr val="100F0D"/>
                  </a:solidFill>
                  <a:latin typeface="DM Sans" pitchFamily="2" charset="77"/>
                </a:rPr>
                <a:t>“Go slow to go fast!”</a:t>
              </a:r>
            </a:p>
          </p:txBody>
        </p:sp>
        <p:sp>
          <p:nvSpPr>
            <p:cNvPr id="28" name="TextBox 28">
              <a:extLst>
                <a:ext uri="{FF2B5EF4-FFF2-40B4-BE49-F238E27FC236}">
                  <a16:creationId xmlns:a16="http://schemas.microsoft.com/office/drawing/2014/main" id="{38D8A80A-7637-F8B8-DD69-47714A46259E}"/>
                </a:ext>
              </a:extLst>
            </p:cNvPr>
            <p:cNvSpPr txBox="1"/>
            <p:nvPr/>
          </p:nvSpPr>
          <p:spPr>
            <a:xfrm>
              <a:off x="12893882" y="7078275"/>
              <a:ext cx="4049607" cy="415690"/>
            </a:xfrm>
            <a:prstGeom prst="rect">
              <a:avLst/>
            </a:prstGeom>
          </p:spPr>
          <p:txBody>
            <a:bodyPr lIns="0" tIns="0" rIns="0" bIns="0" rtlCol="0" anchor="t">
              <a:spAutoFit/>
            </a:bodyPr>
            <a:lstStyle/>
            <a:p>
              <a:pPr>
                <a:lnSpc>
                  <a:spcPts val="2312"/>
                </a:lnSpc>
              </a:pPr>
              <a:r>
                <a:rPr lang="en-US" sz="1651" dirty="0">
                  <a:solidFill>
                    <a:srgbClr val="000000"/>
                  </a:solidFill>
                  <a:latin typeface="DM Sans Bold"/>
                </a:rPr>
                <a:t>Dr. John Gilbert</a:t>
              </a:r>
            </a:p>
          </p:txBody>
        </p:sp>
      </p:grpSp>
    </p:spTree>
    <p:extLst>
      <p:ext uri="{BB962C8B-B14F-4D97-AF65-F5344CB8AC3E}">
        <p14:creationId xmlns:p14="http://schemas.microsoft.com/office/powerpoint/2010/main" val="511780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AA63-AF76-437F-0097-CF3F164ABDA4}"/>
            </a:ext>
          </a:extLst>
        </p:cNvPr>
        <p:cNvGrpSpPr/>
        <p:nvPr/>
      </p:nvGrpSpPr>
      <p:grpSpPr>
        <a:xfrm>
          <a:off x="0" y="0"/>
          <a:ext cx="0" cy="0"/>
          <a:chOff x="0" y="0"/>
          <a:chExt cx="0" cy="0"/>
        </a:xfrm>
      </p:grpSpPr>
      <p:sp>
        <p:nvSpPr>
          <p:cNvPr id="18" name="Freeform 18">
            <a:extLst>
              <a:ext uri="{FF2B5EF4-FFF2-40B4-BE49-F238E27FC236}">
                <a16:creationId xmlns:a16="http://schemas.microsoft.com/office/drawing/2014/main" id="{79304CA3-98EF-F23B-584F-E18612958887}"/>
              </a:ext>
            </a:extLst>
          </p:cNvPr>
          <p:cNvSpPr/>
          <p:nvPr/>
        </p:nvSpPr>
        <p:spPr>
          <a:xfrm rot="887923">
            <a:off x="-1788809" y="5029202"/>
            <a:ext cx="9318153" cy="9561538"/>
          </a:xfrm>
          <a:custGeom>
            <a:avLst/>
            <a:gdLst/>
            <a:ahLst/>
            <a:cxnLst/>
            <a:rect l="l" t="t" r="r" b="b"/>
            <a:pathLst>
              <a:path w="13977230" h="14342307">
                <a:moveTo>
                  <a:pt x="0" y="0"/>
                </a:moveTo>
                <a:lnTo>
                  <a:pt x="13977230" y="0"/>
                </a:lnTo>
                <a:lnTo>
                  <a:pt x="13977230" y="14342307"/>
                </a:lnTo>
                <a:lnTo>
                  <a:pt x="0" y="14342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9" name="Freeform 19">
            <a:extLst>
              <a:ext uri="{FF2B5EF4-FFF2-40B4-BE49-F238E27FC236}">
                <a16:creationId xmlns:a16="http://schemas.microsoft.com/office/drawing/2014/main" id="{69E6BA92-D78C-039D-2DC8-3F7E28836589}"/>
              </a:ext>
            </a:extLst>
          </p:cNvPr>
          <p:cNvSpPr/>
          <p:nvPr/>
        </p:nvSpPr>
        <p:spPr>
          <a:xfrm rot="887923">
            <a:off x="8051293" y="-2236522"/>
            <a:ext cx="4688387" cy="4810845"/>
          </a:xfrm>
          <a:custGeom>
            <a:avLst/>
            <a:gdLst/>
            <a:ahLst/>
            <a:cxnLst/>
            <a:rect l="l" t="t" r="r" b="b"/>
            <a:pathLst>
              <a:path w="7032580" h="7216267">
                <a:moveTo>
                  <a:pt x="0" y="0"/>
                </a:moveTo>
                <a:lnTo>
                  <a:pt x="7032580" y="0"/>
                </a:lnTo>
                <a:lnTo>
                  <a:pt x="7032580" y="7216267"/>
                </a:lnTo>
                <a:lnTo>
                  <a:pt x="0" y="72162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0" name="TextBox 20">
            <a:extLst>
              <a:ext uri="{FF2B5EF4-FFF2-40B4-BE49-F238E27FC236}">
                <a16:creationId xmlns:a16="http://schemas.microsoft.com/office/drawing/2014/main" id="{4DA46A38-D2B6-45EE-2986-5624D04FE4D5}"/>
              </a:ext>
            </a:extLst>
          </p:cNvPr>
          <p:cNvSpPr txBox="1"/>
          <p:nvPr/>
        </p:nvSpPr>
        <p:spPr>
          <a:xfrm>
            <a:off x="1574245" y="805011"/>
            <a:ext cx="6358009" cy="1049646"/>
          </a:xfrm>
          <a:prstGeom prst="rect">
            <a:avLst/>
          </a:prstGeom>
        </p:spPr>
        <p:txBody>
          <a:bodyPr lIns="0" tIns="0" rIns="0" bIns="0" rtlCol="0" anchor="t">
            <a:spAutoFit/>
          </a:bodyPr>
          <a:lstStyle/>
          <a:p>
            <a:pPr>
              <a:lnSpc>
                <a:spcPts val="8677"/>
              </a:lnSpc>
              <a:spcBef>
                <a:spcPct val="0"/>
              </a:spcBef>
            </a:pPr>
            <a:r>
              <a:rPr lang="en-US" sz="6288" spc="616" dirty="0">
                <a:solidFill>
                  <a:srgbClr val="231F20"/>
                </a:solidFill>
                <a:latin typeface="Oswald Bold"/>
              </a:rPr>
              <a:t>STRATEGY</a:t>
            </a:r>
          </a:p>
        </p:txBody>
      </p:sp>
      <p:grpSp>
        <p:nvGrpSpPr>
          <p:cNvPr id="21" name="Group 21">
            <a:extLst>
              <a:ext uri="{FF2B5EF4-FFF2-40B4-BE49-F238E27FC236}">
                <a16:creationId xmlns:a16="http://schemas.microsoft.com/office/drawing/2014/main" id="{4C304F28-7FBB-1925-FB51-8AF2499E3F39}"/>
              </a:ext>
            </a:extLst>
          </p:cNvPr>
          <p:cNvGrpSpPr/>
          <p:nvPr/>
        </p:nvGrpSpPr>
        <p:grpSpPr>
          <a:xfrm>
            <a:off x="10888780" y="5379627"/>
            <a:ext cx="1396463" cy="1585147"/>
            <a:chOff x="0" y="0"/>
            <a:chExt cx="551689" cy="626231"/>
          </a:xfrm>
        </p:grpSpPr>
        <p:sp>
          <p:nvSpPr>
            <p:cNvPr id="22" name="Freeform 22">
              <a:extLst>
                <a:ext uri="{FF2B5EF4-FFF2-40B4-BE49-F238E27FC236}">
                  <a16:creationId xmlns:a16="http://schemas.microsoft.com/office/drawing/2014/main" id="{678E931A-4DAB-3770-EDEB-04CFE531B878}"/>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en-US" sz="1200"/>
            </a:p>
          </p:txBody>
        </p:sp>
        <p:sp>
          <p:nvSpPr>
            <p:cNvPr id="23" name="TextBox 23">
              <a:extLst>
                <a:ext uri="{FF2B5EF4-FFF2-40B4-BE49-F238E27FC236}">
                  <a16:creationId xmlns:a16="http://schemas.microsoft.com/office/drawing/2014/main" id="{3D6D1F51-D18F-E8CC-0FD2-86B471345703}"/>
                </a:ext>
              </a:extLst>
            </p:cNvPr>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grpSp>
        <p:nvGrpSpPr>
          <p:cNvPr id="24" name="Group 24">
            <a:extLst>
              <a:ext uri="{FF2B5EF4-FFF2-40B4-BE49-F238E27FC236}">
                <a16:creationId xmlns:a16="http://schemas.microsoft.com/office/drawing/2014/main" id="{E7074B8D-6CAD-FCEF-12A9-3D00490E5FB5}"/>
              </a:ext>
            </a:extLst>
          </p:cNvPr>
          <p:cNvGrpSpPr/>
          <p:nvPr/>
        </p:nvGrpSpPr>
        <p:grpSpPr>
          <a:xfrm>
            <a:off x="-149612" y="-899347"/>
            <a:ext cx="1396463" cy="1585147"/>
            <a:chOff x="0" y="0"/>
            <a:chExt cx="551689" cy="626231"/>
          </a:xfrm>
        </p:grpSpPr>
        <p:sp>
          <p:nvSpPr>
            <p:cNvPr id="25" name="Freeform 25">
              <a:extLst>
                <a:ext uri="{FF2B5EF4-FFF2-40B4-BE49-F238E27FC236}">
                  <a16:creationId xmlns:a16="http://schemas.microsoft.com/office/drawing/2014/main" id="{549339CC-64A4-4ACC-1BBF-7AB8746C8A0E}"/>
                </a:ext>
              </a:extLst>
            </p:cNvPr>
            <p:cNvSpPr/>
            <p:nvPr/>
          </p:nvSpPr>
          <p:spPr>
            <a:xfrm>
              <a:off x="0" y="0"/>
              <a:ext cx="551689" cy="626231"/>
            </a:xfrm>
            <a:custGeom>
              <a:avLst/>
              <a:gdLst/>
              <a:ahLst/>
              <a:cxnLst/>
              <a:rect l="l" t="t" r="r" b="b"/>
              <a:pathLst>
                <a:path w="551689" h="626231">
                  <a:moveTo>
                    <a:pt x="0" y="0"/>
                  </a:moveTo>
                  <a:lnTo>
                    <a:pt x="551689" y="0"/>
                  </a:lnTo>
                  <a:lnTo>
                    <a:pt x="551689" y="626231"/>
                  </a:lnTo>
                  <a:lnTo>
                    <a:pt x="0" y="626231"/>
                  </a:lnTo>
                  <a:close/>
                </a:path>
              </a:pathLst>
            </a:custGeom>
            <a:solidFill>
              <a:srgbClr val="CCCCCC"/>
            </a:solidFill>
          </p:spPr>
          <p:txBody>
            <a:bodyPr/>
            <a:lstStyle/>
            <a:p>
              <a:endParaRPr lang="en-US" sz="1200"/>
            </a:p>
          </p:txBody>
        </p:sp>
        <p:sp>
          <p:nvSpPr>
            <p:cNvPr id="26" name="TextBox 26">
              <a:extLst>
                <a:ext uri="{FF2B5EF4-FFF2-40B4-BE49-F238E27FC236}">
                  <a16:creationId xmlns:a16="http://schemas.microsoft.com/office/drawing/2014/main" id="{BA416B12-A48A-344D-25E2-A8396464690A}"/>
                </a:ext>
              </a:extLst>
            </p:cNvPr>
            <p:cNvSpPr txBox="1"/>
            <p:nvPr/>
          </p:nvSpPr>
          <p:spPr>
            <a:xfrm>
              <a:off x="0" y="-19050"/>
              <a:ext cx="551689" cy="645281"/>
            </a:xfrm>
            <a:prstGeom prst="rect">
              <a:avLst/>
            </a:prstGeom>
          </p:spPr>
          <p:txBody>
            <a:bodyPr lIns="33867" tIns="33867" rIns="33867" bIns="33867" rtlCol="0" anchor="ctr"/>
            <a:lstStyle/>
            <a:p>
              <a:pPr algn="ctr">
                <a:lnSpc>
                  <a:spcPts val="1906"/>
                </a:lnSpc>
              </a:pPr>
              <a:endParaRPr sz="1200"/>
            </a:p>
          </p:txBody>
        </p:sp>
      </p:grpSp>
      <p:sp>
        <p:nvSpPr>
          <p:cNvPr id="30" name="TextBox 29">
            <a:extLst>
              <a:ext uri="{FF2B5EF4-FFF2-40B4-BE49-F238E27FC236}">
                <a16:creationId xmlns:a16="http://schemas.microsoft.com/office/drawing/2014/main" id="{69F6AE29-EB60-EDE9-C446-9611AE81CC8C}"/>
              </a:ext>
            </a:extLst>
          </p:cNvPr>
          <p:cNvSpPr txBox="1"/>
          <p:nvPr/>
        </p:nvSpPr>
        <p:spPr>
          <a:xfrm>
            <a:off x="7194821" y="6540952"/>
            <a:ext cx="4374261" cy="256545"/>
          </a:xfrm>
          <a:prstGeom prst="rect">
            <a:avLst/>
          </a:prstGeom>
          <a:noFill/>
        </p:spPr>
        <p:txBody>
          <a:bodyPr wrap="square">
            <a:spAutoFit/>
          </a:bodyPr>
          <a:lstStyle/>
          <a:p>
            <a:r>
              <a:rPr lang="en-US" sz="1067" dirty="0"/>
              <a:t>snowball by Hafiz Nur </a:t>
            </a:r>
            <a:r>
              <a:rPr lang="en-US" sz="1067" dirty="0" err="1"/>
              <a:t>Lutfianto</a:t>
            </a:r>
            <a:r>
              <a:rPr lang="en-US" sz="1067" dirty="0"/>
              <a:t> from the Noun Project (CC BY 3.0)</a:t>
            </a:r>
          </a:p>
        </p:txBody>
      </p:sp>
      <p:grpSp>
        <p:nvGrpSpPr>
          <p:cNvPr id="8" name="Group 7">
            <a:extLst>
              <a:ext uri="{FF2B5EF4-FFF2-40B4-BE49-F238E27FC236}">
                <a16:creationId xmlns:a16="http://schemas.microsoft.com/office/drawing/2014/main" id="{EFA45DC1-6810-79C5-1405-90DDE7634954}"/>
              </a:ext>
            </a:extLst>
          </p:cNvPr>
          <p:cNvGrpSpPr/>
          <p:nvPr/>
        </p:nvGrpSpPr>
        <p:grpSpPr>
          <a:xfrm>
            <a:off x="2708583" y="2443763"/>
            <a:ext cx="4267200" cy="4097189"/>
            <a:chOff x="6019800" y="2933701"/>
            <a:chExt cx="6400800" cy="6145784"/>
          </a:xfrm>
        </p:grpSpPr>
        <p:sp>
          <p:nvSpPr>
            <p:cNvPr id="9" name="Oval 8">
              <a:extLst>
                <a:ext uri="{FF2B5EF4-FFF2-40B4-BE49-F238E27FC236}">
                  <a16:creationId xmlns:a16="http://schemas.microsoft.com/office/drawing/2014/main" id="{FF920B48-BB9E-43F0-5401-E8DC9BEC7B83}"/>
                </a:ext>
              </a:extLst>
            </p:cNvPr>
            <p:cNvSpPr/>
            <p:nvPr/>
          </p:nvSpPr>
          <p:spPr>
            <a:xfrm>
              <a:off x="6019800" y="2933701"/>
              <a:ext cx="6400800" cy="6145784"/>
            </a:xfrm>
            <a:prstGeom prst="ellipse">
              <a:avLst/>
            </a:prstGeom>
            <a:solidFill>
              <a:schemeClr val="bg1"/>
            </a:solidFill>
            <a:ln w="1905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nvGrpSpPr>
            <p:cNvPr id="10" name="Group 9">
              <a:extLst>
                <a:ext uri="{FF2B5EF4-FFF2-40B4-BE49-F238E27FC236}">
                  <a16:creationId xmlns:a16="http://schemas.microsoft.com/office/drawing/2014/main" id="{B3ADF08F-C770-6AD9-BADF-D31C6CE3E9A0}"/>
                </a:ext>
              </a:extLst>
            </p:cNvPr>
            <p:cNvGrpSpPr/>
            <p:nvPr/>
          </p:nvGrpSpPr>
          <p:grpSpPr>
            <a:xfrm>
              <a:off x="7129874" y="3797377"/>
              <a:ext cx="4642574" cy="4037528"/>
              <a:chOff x="6629400" y="3544372"/>
              <a:chExt cx="5410200" cy="4686752"/>
            </a:xfrm>
          </p:grpSpPr>
          <p:sp>
            <p:nvSpPr>
              <p:cNvPr id="11" name="Oval 10">
                <a:extLst>
                  <a:ext uri="{FF2B5EF4-FFF2-40B4-BE49-F238E27FC236}">
                    <a16:creationId xmlns:a16="http://schemas.microsoft.com/office/drawing/2014/main" id="{110E85DD-FDEC-F386-7EBC-3E9905AB12A2}"/>
                  </a:ext>
                </a:extLst>
              </p:cNvPr>
              <p:cNvSpPr/>
              <p:nvPr/>
            </p:nvSpPr>
            <p:spPr>
              <a:xfrm>
                <a:off x="8915400" y="4158323"/>
                <a:ext cx="2057400" cy="1975777"/>
              </a:xfrm>
              <a:prstGeom prst="ellipse">
                <a:avLst/>
              </a:prstGeom>
              <a:solidFill>
                <a:srgbClr val="5FD9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8DCA4156-8205-B558-E17B-98D5AA0BC40E}"/>
                  </a:ext>
                </a:extLst>
              </p:cNvPr>
              <p:cNvPicPr>
                <a:picLocks noChangeAspect="1"/>
              </p:cNvPicPr>
              <p:nvPr/>
            </p:nvPicPr>
            <p:blipFill rotWithShape="1">
              <a:blip r:embed="rId4">
                <a:extLst>
                  <a:ext uri="{28A0092B-C50C-407E-A947-70E740481C1C}">
                    <a14:useLocalDpi xmlns:a14="http://schemas.microsoft.com/office/drawing/2010/main" val="0"/>
                  </a:ext>
                </a:extLst>
              </a:blip>
              <a:srcRect b="13372"/>
              <a:stretch/>
            </p:blipFill>
            <p:spPr>
              <a:xfrm>
                <a:off x="6629400" y="3544372"/>
                <a:ext cx="5410200" cy="4686752"/>
              </a:xfrm>
              <a:prstGeom prst="rect">
                <a:avLst/>
              </a:prstGeom>
            </p:spPr>
          </p:pic>
        </p:grpSp>
      </p:grpSp>
    </p:spTree>
    <p:extLst>
      <p:ext uri="{BB962C8B-B14F-4D97-AF65-F5344CB8AC3E}">
        <p14:creationId xmlns:p14="http://schemas.microsoft.com/office/powerpoint/2010/main" val="1600725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2A22B65-1EC2-4488-BD2F-4D09F064DB32}"/>
              </a:ext>
            </a:extLst>
          </p:cNvPr>
          <p:cNvSpPr>
            <a:spLocks noGrp="1"/>
          </p:cNvSpPr>
          <p:nvPr>
            <p:ph type="body" idx="1"/>
          </p:nvPr>
        </p:nvSpPr>
        <p:spPr>
          <a:xfrm>
            <a:off x="2165774" y="5020056"/>
            <a:ext cx="9052560" cy="1502664"/>
          </a:xfrm>
        </p:spPr>
        <p:txBody>
          <a:bodyPr>
            <a:normAutofit fontScale="92500" lnSpcReduction="10000"/>
          </a:bodyPr>
          <a:lstStyle/>
          <a:p>
            <a:r>
              <a:rPr lang="en-US" b="1" dirty="0"/>
              <a:t>Example #2</a:t>
            </a:r>
          </a:p>
          <a:p>
            <a:r>
              <a:rPr lang="en-US" b="1" dirty="0"/>
              <a:t>University of Manitoba</a:t>
            </a:r>
          </a:p>
          <a:p>
            <a:r>
              <a:rPr lang="en-US" b="1" dirty="0"/>
              <a:t>Office of Interprofessional Collaboration</a:t>
            </a:r>
          </a:p>
          <a:p>
            <a:r>
              <a:rPr lang="en-US" b="1" dirty="0"/>
              <a:t>Acknowledgements</a:t>
            </a:r>
          </a:p>
        </p:txBody>
      </p:sp>
      <p:pic>
        <p:nvPicPr>
          <p:cNvPr id="7" name="Picture 6">
            <a:extLst>
              <a:ext uri="{FF2B5EF4-FFF2-40B4-BE49-F238E27FC236}">
                <a16:creationId xmlns:a16="http://schemas.microsoft.com/office/drawing/2014/main" id="{3E59C94B-9AD5-43D9-AA1B-6C125888A1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303" y="863601"/>
            <a:ext cx="5869521" cy="3583344"/>
          </a:xfrm>
          <a:prstGeom prst="rect">
            <a:avLst/>
          </a:prstGeom>
        </p:spPr>
      </p:pic>
    </p:spTree>
    <p:extLst>
      <p:ext uri="{BB962C8B-B14F-4D97-AF65-F5344CB8AC3E}">
        <p14:creationId xmlns:p14="http://schemas.microsoft.com/office/powerpoint/2010/main" val="2671095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9" name="Oval 18">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21" name="Rectangle 20">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9848" y="4846002"/>
            <a:ext cx="10058400" cy="1522993"/>
          </a:xfrm>
        </p:spPr>
        <p:txBody>
          <a:bodyPr vert="horz" lIns="91440" tIns="45720" rIns="91440" bIns="45720" rtlCol="0" anchor="ctr">
            <a:normAutofit/>
          </a:bodyPr>
          <a:lstStyle/>
          <a:p>
            <a:r>
              <a:rPr lang="en-US" sz="5100">
                <a:blipFill>
                  <a:blip r:embed="rId7">
                    <a:extLst>
                      <a:ext uri="{28A0092B-C50C-407E-A947-70E740481C1C}">
                        <a14:useLocalDpi xmlns:a14="http://schemas.microsoft.com/office/drawing/2010/main" val="0"/>
                      </a:ext>
                    </a:extLst>
                  </a:blip>
                  <a:tile tx="6350" ty="-127000" sx="65000" sy="64000" flip="none" algn="tl"/>
                </a:blipFill>
                <a:latin typeface="+mj-lt"/>
                <a:cs typeface="+mj-cs"/>
              </a:rPr>
              <a:t>Background of IPE at the University of Manitoba</a:t>
            </a:r>
          </a:p>
        </p:txBody>
      </p:sp>
      <p:grpSp>
        <p:nvGrpSpPr>
          <p:cNvPr id="25" name="Group 24">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7" name="Oval 26">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5" name="Content Placeholder 4"/>
          <p:cNvSpPr>
            <a:spLocks/>
          </p:cNvSpPr>
          <p:nvPr/>
        </p:nvSpPr>
        <p:spPr>
          <a:xfrm>
            <a:off x="852755" y="641445"/>
            <a:ext cx="6822041" cy="3920724"/>
          </a:xfrm>
          <a:prstGeom prst="rect">
            <a:avLst/>
          </a:prstGeom>
        </p:spPr>
        <p:txBody>
          <a:bodyPr>
            <a:normAutofit lnSpcReduction="10000"/>
          </a:bodyPr>
          <a:lstStyle/>
          <a:p>
            <a:pPr marL="176022"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History of “one-off” opportunities since 2006</a:t>
            </a:r>
          </a:p>
          <a:p>
            <a:pPr marL="176022" indent="-176022" defTabSz="352044">
              <a:lnSpc>
                <a:spcPct val="90000"/>
              </a:lnSpc>
              <a:spcAft>
                <a:spcPts val="600"/>
              </a:spcAft>
              <a:buFont typeface="Arial" panose="020B0604020202020204" pitchFamily="34" charset="0"/>
              <a:buChar char="•"/>
            </a:pPr>
            <a:endParaRPr lang="en-CA" sz="2800" kern="1200" dirty="0">
              <a:solidFill>
                <a:prstClr val="black"/>
              </a:solidFill>
              <a:latin typeface="+mn-lt"/>
              <a:ea typeface="+mn-ea"/>
              <a:cs typeface="+mn-cs"/>
            </a:endParaRPr>
          </a:p>
          <a:p>
            <a:pPr marL="176022"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OIPC established in 2015</a:t>
            </a:r>
          </a:p>
          <a:p>
            <a:pPr marL="528066" lvl="1"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Representatives from 5 Colleges: Dent, Med, </a:t>
            </a:r>
            <a:r>
              <a:rPr lang="en-CA" sz="1600" kern="1200" dirty="0" err="1">
                <a:solidFill>
                  <a:prstClr val="black"/>
                </a:solidFill>
                <a:latin typeface="+mn-lt"/>
                <a:ea typeface="+mn-ea"/>
                <a:cs typeface="+mn-cs"/>
              </a:rPr>
              <a:t>Nurs</a:t>
            </a:r>
            <a:r>
              <a:rPr lang="en-CA" sz="1600" kern="1200" dirty="0">
                <a:solidFill>
                  <a:prstClr val="black"/>
                </a:solidFill>
                <a:latin typeface="+mn-lt"/>
                <a:ea typeface="+mn-ea"/>
                <a:cs typeface="+mn-cs"/>
              </a:rPr>
              <a:t>, Pharm, Rehab Sci</a:t>
            </a:r>
          </a:p>
          <a:p>
            <a:pPr marL="528066" lvl="1"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10 programs across 4 campuses: Dent, DH, Med, Midwifery, </a:t>
            </a:r>
            <a:r>
              <a:rPr lang="en-CA" sz="1600" kern="1200" dirty="0" err="1">
                <a:solidFill>
                  <a:prstClr val="black"/>
                </a:solidFill>
                <a:latin typeface="+mn-lt"/>
                <a:ea typeface="+mn-ea"/>
                <a:cs typeface="+mn-cs"/>
              </a:rPr>
              <a:t>Nurs</a:t>
            </a:r>
            <a:r>
              <a:rPr lang="en-CA" sz="1600" kern="1200" dirty="0">
                <a:solidFill>
                  <a:prstClr val="black"/>
                </a:solidFill>
                <a:latin typeface="+mn-lt"/>
                <a:ea typeface="+mn-ea"/>
                <a:cs typeface="+mn-cs"/>
              </a:rPr>
              <a:t>, OT, PA, Pharm, PT, RT</a:t>
            </a:r>
          </a:p>
          <a:p>
            <a:pPr marL="528066" lvl="1"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~635 new students every fall</a:t>
            </a:r>
          </a:p>
          <a:p>
            <a:pPr marL="176022" indent="-176022" defTabSz="352044">
              <a:lnSpc>
                <a:spcPct val="90000"/>
              </a:lnSpc>
              <a:spcAft>
                <a:spcPts val="600"/>
              </a:spcAft>
              <a:buFont typeface="Arial" panose="020B0604020202020204" pitchFamily="34" charset="0"/>
              <a:buChar char="•"/>
            </a:pPr>
            <a:endParaRPr lang="en-CA" sz="1600" kern="1200" dirty="0">
              <a:solidFill>
                <a:prstClr val="black"/>
              </a:solidFill>
              <a:latin typeface="+mn-lt"/>
              <a:ea typeface="+mn-ea"/>
              <a:cs typeface="+mn-cs"/>
            </a:endParaRPr>
          </a:p>
          <a:p>
            <a:pPr marL="176022"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IPC curriculum</a:t>
            </a:r>
          </a:p>
          <a:p>
            <a:pPr marL="528066" lvl="1"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Grounded in 6 competencies for collaboration (CIHC, 2010) &amp; contact theory</a:t>
            </a:r>
          </a:p>
          <a:p>
            <a:pPr marL="528066" lvl="1"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Focus on early learners in years 1 &amp; 2 of professional programs</a:t>
            </a:r>
          </a:p>
          <a:p>
            <a:pPr marL="528066" lvl="1"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Intended to compliment other IP opportunities</a:t>
            </a:r>
          </a:p>
          <a:p>
            <a:pPr marL="685800" lvl="1" indent="-228600">
              <a:lnSpc>
                <a:spcPct val="90000"/>
              </a:lnSpc>
              <a:spcAft>
                <a:spcPts val="600"/>
              </a:spcAft>
              <a:buFont typeface="Arial" panose="020B0604020202020204" pitchFamily="34" charset="0"/>
              <a:buChar char="•"/>
            </a:pPr>
            <a:endParaRPr lang="en-US" sz="900" dirty="0">
              <a:solidFill>
                <a:prstClr val="black"/>
              </a:solidFill>
              <a:latin typeface="+mn-lt"/>
              <a:cs typeface="+mn-cs"/>
            </a:endParaRPr>
          </a:p>
        </p:txBody>
      </p:sp>
      <p:pic>
        <p:nvPicPr>
          <p:cNvPr id="11" name="Picture 10"/>
          <p:cNvPicPr>
            <a:picLocks noChangeAspect="1"/>
          </p:cNvPicPr>
          <p:nvPr/>
        </p:nvPicPr>
        <p:blipFill>
          <a:blip r:embed="rId8"/>
          <a:stretch>
            <a:fillRect/>
          </a:stretch>
        </p:blipFill>
        <p:spPr>
          <a:xfrm>
            <a:off x="7958100" y="641444"/>
            <a:ext cx="2484171" cy="2122304"/>
          </a:xfrm>
          <a:prstGeom prst="rect">
            <a:avLst/>
          </a:prstGeom>
        </p:spPr>
      </p:pic>
      <p:sp>
        <p:nvSpPr>
          <p:cNvPr id="12" name="5-Point Star 11"/>
          <p:cNvSpPr/>
          <p:nvPr/>
        </p:nvSpPr>
        <p:spPr>
          <a:xfrm>
            <a:off x="8857214" y="2297261"/>
            <a:ext cx="146884" cy="12378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59678" y="2997369"/>
            <a:ext cx="2170646" cy="142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B07B24-6024-46A5-88C5-EB62AED8A38D}"/>
              </a:ext>
            </a:extLst>
          </p:cNvPr>
          <p:cNvSpPr txBox="1"/>
          <p:nvPr/>
        </p:nvSpPr>
        <p:spPr>
          <a:xfrm>
            <a:off x="10655628" y="4188072"/>
            <a:ext cx="1107291" cy="307777"/>
          </a:xfrm>
          <a:prstGeom prst="rect">
            <a:avLst/>
          </a:prstGeom>
          <a:noFill/>
        </p:spPr>
        <p:txBody>
          <a:bodyPr wrap="none" rtlCol="0">
            <a:spAutoFit/>
          </a:bodyPr>
          <a:lstStyle/>
          <a:p>
            <a:r>
              <a:rPr lang="en-US" sz="1400" dirty="0"/>
              <a:t>CIHC, 2010</a:t>
            </a:r>
          </a:p>
        </p:txBody>
      </p:sp>
    </p:spTree>
    <p:extLst>
      <p:ext uri="{BB962C8B-B14F-4D97-AF65-F5344CB8AC3E}">
        <p14:creationId xmlns:p14="http://schemas.microsoft.com/office/powerpoint/2010/main" val="308955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9" name="Oval 18">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21" name="Rectangle 20">
            <a:extLst>
              <a:ext uri="{FF2B5EF4-FFF2-40B4-BE49-F238E27FC236}">
                <a16:creationId xmlns:a16="http://schemas.microsoft.com/office/drawing/2014/main" id="{5FB4329C-BF98-421E-8A0D-43A2CF95E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CDC6B8-20F2-4C8D-8599-EC572C0BF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9848" y="4846002"/>
            <a:ext cx="10058400" cy="1522993"/>
          </a:xfrm>
        </p:spPr>
        <p:txBody>
          <a:bodyPr vert="horz" lIns="91440" tIns="45720" rIns="91440" bIns="45720" rtlCol="0" anchor="ctr">
            <a:normAutofit/>
          </a:bodyPr>
          <a:lstStyle/>
          <a:p>
            <a:r>
              <a:rPr lang="en-US" sz="5100">
                <a:blipFill>
                  <a:blip r:embed="rId7">
                    <a:extLst>
                      <a:ext uri="{28A0092B-C50C-407E-A947-70E740481C1C}">
                        <a14:useLocalDpi xmlns:a14="http://schemas.microsoft.com/office/drawing/2010/main" val="0"/>
                      </a:ext>
                    </a:extLst>
                  </a:blip>
                  <a:tile tx="6350" ty="-127000" sx="65000" sy="64000" flip="none" algn="tl"/>
                </a:blipFill>
                <a:latin typeface="+mj-lt"/>
                <a:cs typeface="+mj-cs"/>
              </a:rPr>
              <a:t>Background of IPE at the University of Manitoba</a:t>
            </a:r>
          </a:p>
        </p:txBody>
      </p:sp>
      <p:grpSp>
        <p:nvGrpSpPr>
          <p:cNvPr id="25" name="Group 24">
            <a:extLst>
              <a:ext uri="{FF2B5EF4-FFF2-40B4-BE49-F238E27FC236}">
                <a16:creationId xmlns:a16="http://schemas.microsoft.com/office/drawing/2014/main" id="{B4342043-9755-451A-9341-6461ADE858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B52F7E87-CD4F-40F9-978A-356F63B7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27" name="Oval 26">
              <a:extLst>
                <a:ext uri="{FF2B5EF4-FFF2-40B4-BE49-F238E27FC236}">
                  <a16:creationId xmlns:a16="http://schemas.microsoft.com/office/drawing/2014/main" id="{93B1ED61-05D6-47CD-8878-8406A83BD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5" name="Content Placeholder 4"/>
          <p:cNvSpPr>
            <a:spLocks/>
          </p:cNvSpPr>
          <p:nvPr/>
        </p:nvSpPr>
        <p:spPr>
          <a:xfrm>
            <a:off x="852755" y="641445"/>
            <a:ext cx="6822041" cy="3920724"/>
          </a:xfrm>
          <a:prstGeom prst="rect">
            <a:avLst/>
          </a:prstGeom>
        </p:spPr>
        <p:txBody>
          <a:bodyPr>
            <a:normAutofit lnSpcReduction="10000"/>
          </a:bodyPr>
          <a:lstStyle/>
          <a:p>
            <a:pPr marL="176022"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History of “one-off” opportunities since 2006</a:t>
            </a:r>
          </a:p>
          <a:p>
            <a:pPr marL="176022" indent="-176022" defTabSz="352044">
              <a:lnSpc>
                <a:spcPct val="90000"/>
              </a:lnSpc>
              <a:spcAft>
                <a:spcPts val="600"/>
              </a:spcAft>
              <a:buFont typeface="Arial" panose="020B0604020202020204" pitchFamily="34" charset="0"/>
              <a:buChar char="•"/>
            </a:pPr>
            <a:endParaRPr lang="en-CA" sz="2800" kern="1200" dirty="0">
              <a:solidFill>
                <a:prstClr val="black"/>
              </a:solidFill>
              <a:latin typeface="+mn-lt"/>
              <a:ea typeface="+mn-ea"/>
              <a:cs typeface="+mn-cs"/>
            </a:endParaRPr>
          </a:p>
          <a:p>
            <a:pPr marL="176022"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OIPC established in 2015</a:t>
            </a:r>
          </a:p>
          <a:p>
            <a:pPr marL="528066" lvl="1"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Representatives from 5 Colleges: Dent, Med, </a:t>
            </a:r>
            <a:r>
              <a:rPr lang="en-CA" sz="1600" kern="1200" dirty="0" err="1">
                <a:solidFill>
                  <a:prstClr val="black"/>
                </a:solidFill>
                <a:latin typeface="+mn-lt"/>
                <a:ea typeface="+mn-ea"/>
                <a:cs typeface="+mn-cs"/>
              </a:rPr>
              <a:t>Nurs</a:t>
            </a:r>
            <a:r>
              <a:rPr lang="en-CA" sz="1600" kern="1200" dirty="0">
                <a:solidFill>
                  <a:prstClr val="black"/>
                </a:solidFill>
                <a:latin typeface="+mn-lt"/>
                <a:ea typeface="+mn-ea"/>
                <a:cs typeface="+mn-cs"/>
              </a:rPr>
              <a:t>, Pharm, Rehab Sci</a:t>
            </a:r>
          </a:p>
          <a:p>
            <a:pPr marL="528066" lvl="1"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10 programs across 4 campuses: Dent, DH, Med, Midwifery, </a:t>
            </a:r>
            <a:r>
              <a:rPr lang="en-CA" sz="1600" kern="1200" dirty="0" err="1">
                <a:solidFill>
                  <a:prstClr val="black"/>
                </a:solidFill>
                <a:latin typeface="+mn-lt"/>
                <a:ea typeface="+mn-ea"/>
                <a:cs typeface="+mn-cs"/>
              </a:rPr>
              <a:t>Nurs</a:t>
            </a:r>
            <a:r>
              <a:rPr lang="en-CA" sz="1600" kern="1200" dirty="0">
                <a:solidFill>
                  <a:prstClr val="black"/>
                </a:solidFill>
                <a:latin typeface="+mn-lt"/>
                <a:ea typeface="+mn-ea"/>
                <a:cs typeface="+mn-cs"/>
              </a:rPr>
              <a:t>, OT, PA, Pharm, PT, RT</a:t>
            </a:r>
          </a:p>
          <a:p>
            <a:pPr marL="528066" lvl="1"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~635 new students every fall</a:t>
            </a:r>
          </a:p>
          <a:p>
            <a:pPr marL="176022" indent="-176022" defTabSz="352044">
              <a:lnSpc>
                <a:spcPct val="90000"/>
              </a:lnSpc>
              <a:spcAft>
                <a:spcPts val="600"/>
              </a:spcAft>
              <a:buFont typeface="Arial" panose="020B0604020202020204" pitchFamily="34" charset="0"/>
              <a:buChar char="•"/>
            </a:pPr>
            <a:endParaRPr lang="en-CA" sz="1600" kern="1200" dirty="0">
              <a:solidFill>
                <a:prstClr val="black"/>
              </a:solidFill>
              <a:latin typeface="+mn-lt"/>
              <a:ea typeface="+mn-ea"/>
              <a:cs typeface="+mn-cs"/>
            </a:endParaRPr>
          </a:p>
          <a:p>
            <a:pPr marL="176022"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IPC curriculum</a:t>
            </a:r>
          </a:p>
          <a:p>
            <a:pPr marL="528066" lvl="1"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Grounded in 6 competencies for collaboration (CIHC, 2010) &amp; contact theory</a:t>
            </a:r>
          </a:p>
          <a:p>
            <a:pPr marL="528066" lvl="1"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Focus on early learners in years 1 &amp; 2 of professional programs</a:t>
            </a:r>
          </a:p>
          <a:p>
            <a:pPr marL="528066" lvl="1" indent="-176022" defTabSz="352044">
              <a:lnSpc>
                <a:spcPct val="90000"/>
              </a:lnSpc>
              <a:spcAft>
                <a:spcPts val="600"/>
              </a:spcAft>
              <a:buFont typeface="Arial" panose="020B0604020202020204" pitchFamily="34" charset="0"/>
              <a:buChar char="•"/>
            </a:pPr>
            <a:r>
              <a:rPr lang="en-CA" sz="1600" kern="1200" dirty="0">
                <a:solidFill>
                  <a:prstClr val="black"/>
                </a:solidFill>
                <a:latin typeface="+mn-lt"/>
                <a:ea typeface="+mn-ea"/>
                <a:cs typeface="+mn-cs"/>
              </a:rPr>
              <a:t>Intended to compliment other IP opportunities</a:t>
            </a:r>
          </a:p>
          <a:p>
            <a:pPr marL="685800" lvl="1" indent="-228600">
              <a:lnSpc>
                <a:spcPct val="90000"/>
              </a:lnSpc>
              <a:spcAft>
                <a:spcPts val="600"/>
              </a:spcAft>
              <a:buFont typeface="Arial" panose="020B0604020202020204" pitchFamily="34" charset="0"/>
              <a:buChar char="•"/>
            </a:pPr>
            <a:endParaRPr lang="en-US" sz="900" dirty="0">
              <a:solidFill>
                <a:prstClr val="black"/>
              </a:solidFill>
              <a:latin typeface="+mn-lt"/>
              <a:cs typeface="+mn-cs"/>
            </a:endParaRPr>
          </a:p>
        </p:txBody>
      </p:sp>
      <p:pic>
        <p:nvPicPr>
          <p:cNvPr id="11" name="Picture 10"/>
          <p:cNvPicPr>
            <a:picLocks noChangeAspect="1"/>
          </p:cNvPicPr>
          <p:nvPr/>
        </p:nvPicPr>
        <p:blipFill>
          <a:blip r:embed="rId8"/>
          <a:stretch>
            <a:fillRect/>
          </a:stretch>
        </p:blipFill>
        <p:spPr>
          <a:xfrm>
            <a:off x="7958100" y="641444"/>
            <a:ext cx="2484171" cy="2122304"/>
          </a:xfrm>
          <a:prstGeom prst="rect">
            <a:avLst/>
          </a:prstGeom>
        </p:spPr>
      </p:pic>
      <p:sp>
        <p:nvSpPr>
          <p:cNvPr id="12" name="5-Point Star 11"/>
          <p:cNvSpPr/>
          <p:nvPr/>
        </p:nvSpPr>
        <p:spPr>
          <a:xfrm>
            <a:off x="8857214" y="2297261"/>
            <a:ext cx="146884" cy="12378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59678" y="2997369"/>
            <a:ext cx="2170646" cy="142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B07B24-6024-46A5-88C5-EB62AED8A38D}"/>
              </a:ext>
            </a:extLst>
          </p:cNvPr>
          <p:cNvSpPr txBox="1"/>
          <p:nvPr/>
        </p:nvSpPr>
        <p:spPr>
          <a:xfrm>
            <a:off x="10655628" y="4188072"/>
            <a:ext cx="1107291" cy="307777"/>
          </a:xfrm>
          <a:prstGeom prst="rect">
            <a:avLst/>
          </a:prstGeom>
          <a:noFill/>
        </p:spPr>
        <p:txBody>
          <a:bodyPr wrap="none" rtlCol="0">
            <a:spAutoFit/>
          </a:bodyPr>
          <a:lstStyle/>
          <a:p>
            <a:r>
              <a:rPr lang="en-US" sz="1400" dirty="0"/>
              <a:t>CIHC, 2010</a:t>
            </a:r>
          </a:p>
        </p:txBody>
      </p:sp>
      <p:sp>
        <p:nvSpPr>
          <p:cNvPr id="4" name="TextBox 3">
            <a:extLst>
              <a:ext uri="{FF2B5EF4-FFF2-40B4-BE49-F238E27FC236}">
                <a16:creationId xmlns:a16="http://schemas.microsoft.com/office/drawing/2014/main" id="{A8D106E6-18EF-423A-80FB-541DDECE8016}"/>
              </a:ext>
            </a:extLst>
          </p:cNvPr>
          <p:cNvSpPr txBox="1"/>
          <p:nvPr/>
        </p:nvSpPr>
        <p:spPr>
          <a:xfrm rot="21227777">
            <a:off x="898589" y="2108461"/>
            <a:ext cx="9904186" cy="1384995"/>
          </a:xfrm>
          <a:prstGeom prst="rect">
            <a:avLst/>
          </a:prstGeom>
          <a:solidFill>
            <a:schemeClr val="bg1"/>
          </a:solidFill>
        </p:spPr>
        <p:txBody>
          <a:bodyPr wrap="none" rtlCol="0">
            <a:spAutoFit/>
          </a:bodyPr>
          <a:lstStyle/>
          <a:p>
            <a:pPr algn="ctr"/>
            <a:r>
              <a:rPr lang="en-US" sz="2800" b="1" dirty="0">
                <a:solidFill>
                  <a:schemeClr val="accent2"/>
                </a:solidFill>
              </a:rPr>
              <a:t>Challenge: </a:t>
            </a:r>
            <a:r>
              <a:rPr lang="en-US" sz="2800" dirty="0">
                <a:solidFill>
                  <a:schemeClr val="accent2"/>
                </a:solidFill>
              </a:rPr>
              <a:t>How does a faculty keep track of</a:t>
            </a:r>
          </a:p>
          <a:p>
            <a:pPr algn="ctr"/>
            <a:r>
              <a:rPr lang="en-US" sz="2800" dirty="0">
                <a:solidFill>
                  <a:schemeClr val="accent2"/>
                </a:solidFill>
              </a:rPr>
              <a:t>multiple simultaneous evolving IPE learning opportunities?</a:t>
            </a:r>
            <a:endParaRPr lang="en-CA" sz="2800" dirty="0">
              <a:solidFill>
                <a:schemeClr val="accent2"/>
              </a:solidFill>
            </a:endParaRPr>
          </a:p>
          <a:p>
            <a:endParaRPr lang="en-US" sz="2800" dirty="0">
              <a:solidFill>
                <a:schemeClr val="accent2"/>
              </a:solidFill>
            </a:endParaRPr>
          </a:p>
        </p:txBody>
      </p:sp>
    </p:spTree>
    <p:extLst>
      <p:ext uri="{BB962C8B-B14F-4D97-AF65-F5344CB8AC3E}">
        <p14:creationId xmlns:p14="http://schemas.microsoft.com/office/powerpoint/2010/main" val="228281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A548D01-86BC-4A04-9A19-23363A0A5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D53C06F-02C4-42B7-AAB4-056E8ECC6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95831"/>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9848" y="4846002"/>
            <a:ext cx="10058400" cy="1522993"/>
          </a:xfrm>
        </p:spPr>
        <p:txBody>
          <a:bodyPr vert="horz" lIns="91440" tIns="45720" rIns="91440" bIns="45720" rtlCol="0" anchor="ctr">
            <a:normAutofit/>
          </a:bodyPr>
          <a:lstStyle/>
          <a:p>
            <a:r>
              <a:rPr lang="en-US" sz="5100" b="1" dirty="0"/>
              <a:t>Student Enrollment 2016-2023</a:t>
            </a:r>
          </a:p>
        </p:txBody>
      </p:sp>
      <p:sp>
        <p:nvSpPr>
          <p:cNvPr id="3" name="TextBox 2"/>
          <p:cNvSpPr txBox="1"/>
          <p:nvPr/>
        </p:nvSpPr>
        <p:spPr>
          <a:xfrm>
            <a:off x="5889744" y="4150200"/>
            <a:ext cx="6302256" cy="558801"/>
          </a:xfrm>
          <a:prstGeom prst="rect">
            <a:avLst/>
          </a:prstGeom>
        </p:spPr>
        <p:txBody>
          <a:bodyPr vert="horz" lIns="91440" tIns="45720" rIns="91440" bIns="45720" rtlCol="0">
            <a:normAutofit/>
          </a:bodyPr>
          <a:lstStyle/>
          <a:p>
            <a:r>
              <a:rPr lang="en-US" dirty="0"/>
              <a:t>3,117 will have completed the curriculum by spring 2023</a:t>
            </a:r>
            <a:endParaRPr lang="en-CA" dirty="0"/>
          </a:p>
        </p:txBody>
      </p:sp>
      <p:grpSp>
        <p:nvGrpSpPr>
          <p:cNvPr id="17" name="Group 16">
            <a:extLst>
              <a:ext uri="{FF2B5EF4-FFF2-40B4-BE49-F238E27FC236}">
                <a16:creationId xmlns:a16="http://schemas.microsoft.com/office/drawing/2014/main" id="{F0B2D325-F52B-42D3-B95B-0B567E1B21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564412BC-E554-4709-B783-CCD157054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9" name="Oval 18">
              <a:extLst>
                <a:ext uri="{FF2B5EF4-FFF2-40B4-BE49-F238E27FC236}">
                  <a16:creationId xmlns:a16="http://schemas.microsoft.com/office/drawing/2014/main" id="{4111AF4E-4C22-4675-8450-1A2447ECB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graphicFrame>
        <p:nvGraphicFramePr>
          <p:cNvPr id="12" name="Content Placeholder 7">
            <a:extLst>
              <a:ext uri="{FF2B5EF4-FFF2-40B4-BE49-F238E27FC236}">
                <a16:creationId xmlns:a16="http://schemas.microsoft.com/office/drawing/2014/main" id="{CEB733ED-65C1-4A89-B844-63724EE10CFE}"/>
              </a:ext>
            </a:extLst>
          </p:cNvPr>
          <p:cNvGraphicFramePr>
            <a:graphicFrameLocks/>
          </p:cNvGraphicFramePr>
          <p:nvPr>
            <p:extLst>
              <p:ext uri="{D42A27DB-BD31-4B8C-83A1-F6EECF244321}">
                <p14:modId xmlns:p14="http://schemas.microsoft.com/office/powerpoint/2010/main" val="2863465038"/>
              </p:ext>
            </p:extLst>
          </p:nvPr>
        </p:nvGraphicFramePr>
        <p:xfrm>
          <a:off x="1371920" y="558720"/>
          <a:ext cx="7525385" cy="352298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68109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0" y="484632"/>
            <a:ext cx="5299586" cy="1609344"/>
          </a:xfrm>
          <a:ln>
            <a:noFill/>
          </a:ln>
        </p:spPr>
        <p:txBody>
          <a:bodyPr>
            <a:normAutofit/>
          </a:bodyPr>
          <a:lstStyle/>
          <a:p>
            <a:r>
              <a:rPr lang="en-CA" sz="4000" b="1" dirty="0">
                <a:latin typeface="Minion Pro" panose="02040503050306020203" pitchFamily="18" charset="0"/>
              </a:rPr>
              <a:t>Purpose</a:t>
            </a:r>
          </a:p>
        </p:txBody>
      </p:sp>
      <p:pic>
        <p:nvPicPr>
          <p:cNvPr id="8" name="Picture 7" descr="White puzzle with one red piece">
            <a:extLst>
              <a:ext uri="{FF2B5EF4-FFF2-40B4-BE49-F238E27FC236}">
                <a16:creationId xmlns:a16="http://schemas.microsoft.com/office/drawing/2014/main" id="{60EA98AA-21E1-3DE6-5297-248BFFF29412}"/>
              </a:ext>
            </a:extLst>
          </p:cNvPr>
          <p:cNvPicPr>
            <a:picLocks noChangeAspect="1"/>
          </p:cNvPicPr>
          <p:nvPr/>
        </p:nvPicPr>
        <p:blipFill rotWithShape="1">
          <a:blip r:embed="rId4"/>
          <a:srcRect l="25923" r="24319"/>
          <a:stretch/>
        </p:blipFill>
        <p:spPr>
          <a:xfrm>
            <a:off x="1" y="10"/>
            <a:ext cx="6066502" cy="6857989"/>
          </a:xfrm>
          <a:prstGeom prst="rect">
            <a:avLst/>
          </a:prstGeom>
        </p:spPr>
      </p:pic>
      <p:sp>
        <p:nvSpPr>
          <p:cNvPr id="6" name="Content Placeholder 5"/>
          <p:cNvSpPr>
            <a:spLocks noGrp="1"/>
          </p:cNvSpPr>
          <p:nvPr>
            <p:ph idx="1"/>
          </p:nvPr>
        </p:nvSpPr>
        <p:spPr>
          <a:xfrm>
            <a:off x="6400799" y="2121408"/>
            <a:ext cx="5299585" cy="4050792"/>
          </a:xfrm>
        </p:spPr>
        <p:txBody>
          <a:bodyPr>
            <a:normAutofit/>
          </a:bodyPr>
          <a:lstStyle/>
          <a:p>
            <a:pPr marL="0" indent="0">
              <a:buNone/>
            </a:pPr>
            <a:r>
              <a:rPr lang="en-US" sz="3200" dirty="0"/>
              <a:t>To develop a mechanism to track all the IPE activities in the Rady Faculty of Health Sciences, that will meet the needs of IPE educators and accreditation staff alike.</a:t>
            </a:r>
          </a:p>
          <a:p>
            <a:pPr marL="0" indent="0">
              <a:buNone/>
            </a:pPr>
            <a:endParaRPr lang="en-CA" sz="1800" dirty="0"/>
          </a:p>
        </p:txBody>
      </p:sp>
      <p:grpSp>
        <p:nvGrpSpPr>
          <p:cNvPr id="14" name="Group 13">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963307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Group 12">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4" name="Oval 13">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1490145" y="2376862"/>
            <a:ext cx="2640646" cy="2104273"/>
          </a:xfrm>
          <a:noFill/>
        </p:spPr>
        <p:txBody>
          <a:bodyPr>
            <a:normAutofit/>
          </a:bodyPr>
          <a:lstStyle/>
          <a:p>
            <a:pPr algn="ctr"/>
            <a:r>
              <a:rPr lang="en-CA" sz="3000" b="1">
                <a:solidFill>
                  <a:srgbClr val="FFFFFF"/>
                </a:solidFill>
                <a:latin typeface="Minion Pro" panose="02040503050306020203" pitchFamily="18" charset="0"/>
              </a:rPr>
              <a:t>Results should…</a:t>
            </a:r>
          </a:p>
        </p:txBody>
      </p:sp>
      <p:sp>
        <p:nvSpPr>
          <p:cNvPr id="17" name="Rectangle 16">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Content Placeholder 5"/>
          <p:cNvSpPr>
            <a:spLocks noGrp="1"/>
          </p:cNvSpPr>
          <p:nvPr>
            <p:ph idx="1"/>
          </p:nvPr>
        </p:nvSpPr>
        <p:spPr>
          <a:xfrm>
            <a:off x="6081089" y="725394"/>
            <a:ext cx="5142658" cy="5407212"/>
          </a:xfrm>
        </p:spPr>
        <p:txBody>
          <a:bodyPr anchor="ctr">
            <a:normAutofit/>
          </a:bodyPr>
          <a:lstStyle/>
          <a:p>
            <a:r>
              <a:rPr lang="en-US" sz="2400" dirty="0"/>
              <a:t>Showcase all IPE activities across the faculty</a:t>
            </a:r>
          </a:p>
          <a:p>
            <a:r>
              <a:rPr lang="en-US" sz="2400" dirty="0"/>
              <a:t>Enable identification of curricular gaps in IPE</a:t>
            </a:r>
          </a:p>
          <a:p>
            <a:r>
              <a:rPr lang="en-US" sz="2400" dirty="0"/>
              <a:t>Reduce duplication of work</a:t>
            </a:r>
          </a:p>
          <a:p>
            <a:r>
              <a:rPr lang="en-US" sz="2400" dirty="0"/>
              <a:t>Provide a template for other complex learning activities common across the faculty</a:t>
            </a:r>
          </a:p>
          <a:p>
            <a:pPr marL="0" indent="0">
              <a:buNone/>
            </a:pPr>
            <a:endParaRPr lang="en-US" dirty="0"/>
          </a:p>
          <a:p>
            <a:pPr marL="0" indent="0">
              <a:buNone/>
            </a:pPr>
            <a:endParaRPr lang="en-CA" dirty="0"/>
          </a:p>
        </p:txBody>
      </p:sp>
    </p:spTree>
    <p:extLst>
      <p:ext uri="{BB962C8B-B14F-4D97-AF65-F5344CB8AC3E}">
        <p14:creationId xmlns:p14="http://schemas.microsoft.com/office/powerpoint/2010/main" val="1620586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5" name="Oval 14">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17" name="Rectangle 16">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Oval 18">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title"/>
          </p:nvPr>
        </p:nvSpPr>
        <p:spPr>
          <a:xfrm>
            <a:off x="1490145" y="2376862"/>
            <a:ext cx="2640646" cy="2104273"/>
          </a:xfrm>
          <a:noFill/>
        </p:spPr>
        <p:txBody>
          <a:bodyPr vert="horz" lIns="91440" tIns="45720" rIns="91440" bIns="45720" rtlCol="0" anchor="ctr">
            <a:normAutofit/>
          </a:bodyPr>
          <a:lstStyle/>
          <a:p>
            <a:pPr algn="ctr">
              <a:lnSpc>
                <a:spcPct val="90000"/>
              </a:lnSpc>
            </a:pPr>
            <a:r>
              <a:rPr lang="en-US" sz="3000" b="1">
                <a:solidFill>
                  <a:srgbClr val="FFFFFF"/>
                </a:solidFill>
              </a:rPr>
              <a:t>Curriculum Mapping</a:t>
            </a:r>
          </a:p>
        </p:txBody>
      </p:sp>
      <p:sp>
        <p:nvSpPr>
          <p:cNvPr id="23" name="Rectangle 22">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 name="Text Placeholder 4"/>
          <p:cNvSpPr>
            <a:spLocks/>
          </p:cNvSpPr>
          <p:nvPr/>
        </p:nvSpPr>
        <p:spPr>
          <a:xfrm>
            <a:off x="2165774" y="5020056"/>
            <a:ext cx="9052560" cy="1066800"/>
          </a:xfrm>
          <a:prstGeom prst="rect">
            <a:avLst/>
          </a:prstGeom>
        </p:spPr>
        <p:txBody>
          <a:bodyPr/>
          <a:lstStyle/>
          <a:p>
            <a:endParaRPr lang="en-CA"/>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1713" y="1782198"/>
            <a:ext cx="4892391" cy="2986805"/>
          </a:xfrm>
          <a:prstGeom prst="rect">
            <a:avLst/>
          </a:prstGeom>
        </p:spPr>
      </p:pic>
      <p:sp>
        <p:nvSpPr>
          <p:cNvPr id="8" name="TextBox 7"/>
          <p:cNvSpPr txBox="1"/>
          <p:nvPr/>
        </p:nvSpPr>
        <p:spPr>
          <a:xfrm>
            <a:off x="9515061" y="4796241"/>
            <a:ext cx="1708564" cy="279562"/>
          </a:xfrm>
          <a:prstGeom prst="rect">
            <a:avLst/>
          </a:prstGeom>
          <a:noFill/>
        </p:spPr>
        <p:txBody>
          <a:bodyPr wrap="none" rtlCol="0">
            <a:spAutoFit/>
          </a:bodyPr>
          <a:lstStyle/>
          <a:p>
            <a:pPr>
              <a:spcAft>
                <a:spcPts val="600"/>
              </a:spcAft>
            </a:pPr>
            <a:r>
              <a:rPr lang="en-CA" sz="1200" kern="1200">
                <a:solidFill>
                  <a:schemeClr val="tx1"/>
                </a:solidFill>
                <a:latin typeface="+mn-lt"/>
                <a:ea typeface="+mn-ea"/>
                <a:cs typeface="+mn-cs"/>
              </a:rPr>
              <a:t>© Creative Commons</a:t>
            </a:r>
            <a:endParaRPr lang="en-CA" sz="1200"/>
          </a:p>
        </p:txBody>
      </p:sp>
    </p:spTree>
    <p:extLst>
      <p:ext uri="{BB962C8B-B14F-4D97-AF65-F5344CB8AC3E}">
        <p14:creationId xmlns:p14="http://schemas.microsoft.com/office/powerpoint/2010/main" val="1458069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9848" y="484632"/>
            <a:ext cx="10058400" cy="1609344"/>
          </a:xfrm>
        </p:spPr>
        <p:txBody>
          <a:bodyPr>
            <a:normAutofit/>
          </a:bodyPr>
          <a:lstStyle/>
          <a:p>
            <a:r>
              <a:rPr lang="en-CA" b="1" dirty="0">
                <a:latin typeface="Minion Pro" panose="02040503050306020203" pitchFamily="18" charset="0"/>
              </a:rPr>
              <a:t>IPCC </a:t>
            </a:r>
            <a:r>
              <a:rPr lang="en-US" b="1" dirty="0">
                <a:latin typeface="Minion Pro" panose="02040503050306020203" pitchFamily="18" charset="0"/>
              </a:rPr>
              <a:t>Curriculum Map 1.0</a:t>
            </a:r>
          </a:p>
        </p:txBody>
      </p:sp>
      <p:sp>
        <p:nvSpPr>
          <p:cNvPr id="30" name="Rectangle 21">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047261" y="2385391"/>
            <a:ext cx="8103830" cy="3617847"/>
            <a:chOff x="1155949" y="1375071"/>
            <a:chExt cx="9738095" cy="4347441"/>
          </a:xfrm>
        </p:grpSpPr>
        <p:sp>
          <p:nvSpPr>
            <p:cNvPr id="7" name="Right Arrow 6"/>
            <p:cNvSpPr/>
            <p:nvPr/>
          </p:nvSpPr>
          <p:spPr>
            <a:xfrm>
              <a:off x="1155949" y="4868283"/>
              <a:ext cx="6561666" cy="753534"/>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CA" sz="1350"/>
            </a:p>
          </p:txBody>
        </p:sp>
        <p:grpSp>
          <p:nvGrpSpPr>
            <p:cNvPr id="6" name="Group 5"/>
            <p:cNvGrpSpPr/>
            <p:nvPr/>
          </p:nvGrpSpPr>
          <p:grpSpPr>
            <a:xfrm>
              <a:off x="1159158" y="1375071"/>
              <a:ext cx="9734886" cy="4347441"/>
              <a:chOff x="1427167" y="1760625"/>
              <a:chExt cx="9203452" cy="3010460"/>
            </a:xfrm>
          </p:grpSpPr>
          <p:sp>
            <p:nvSpPr>
              <p:cNvPr id="8" name="Rectangle 7"/>
              <p:cNvSpPr/>
              <p:nvPr/>
            </p:nvSpPr>
            <p:spPr>
              <a:xfrm>
                <a:off x="8747096" y="2031349"/>
                <a:ext cx="1883523" cy="2670009"/>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7190">
                  <a:spcAft>
                    <a:spcPts val="600"/>
                  </a:spcAft>
                </a:pPr>
                <a:endParaRPr lang="en-US" sz="1650" kern="1200">
                  <a:solidFill>
                    <a:srgbClr val="555555"/>
                  </a:solidFill>
                  <a:latin typeface="Calibri" panose="020F0502020204030204" pitchFamily="34" charset="0"/>
                  <a:ea typeface="+mn-ea"/>
                  <a:cs typeface="+mn-cs"/>
                </a:endParaRPr>
              </a:p>
              <a:p>
                <a:pPr algn="ctr" defTabSz="377190">
                  <a:spcAft>
                    <a:spcPts val="600"/>
                  </a:spcAft>
                </a:pPr>
                <a:r>
                  <a:rPr lang="en-US" sz="1650" b="1" kern="1200">
                    <a:solidFill>
                      <a:schemeClr val="tx1"/>
                    </a:solidFill>
                    <a:latin typeface="Calibri" panose="020F0502020204030204" pitchFamily="34" charset="0"/>
                    <a:ea typeface="+mn-ea"/>
                    <a:cs typeface="+mn-cs"/>
                  </a:rPr>
                  <a:t>Learning Outcome:</a:t>
                </a:r>
                <a:endParaRPr lang="en-CA" sz="1650" b="1" kern="1200">
                  <a:solidFill>
                    <a:schemeClr val="tx1"/>
                  </a:solidFill>
                  <a:latin typeface="Calibri" panose="020F0502020204030204" pitchFamily="34" charset="0"/>
                  <a:ea typeface="+mn-ea"/>
                  <a:cs typeface="+mn-cs"/>
                </a:endParaRPr>
              </a:p>
              <a:p>
                <a:pPr algn="ctr" defTabSz="377190">
                  <a:spcAft>
                    <a:spcPts val="600"/>
                  </a:spcAft>
                </a:pPr>
                <a:r>
                  <a:rPr lang="en-CA" sz="1650" kern="1200">
                    <a:solidFill>
                      <a:schemeClr val="tx1"/>
                    </a:solidFill>
                    <a:latin typeface="Calibri" panose="020F0502020204030204" pitchFamily="34" charset="0"/>
                    <a:ea typeface="+mn-ea"/>
                    <a:cs typeface="+mn-cs"/>
                  </a:rPr>
                  <a:t>Entry-to-practice level competency</a:t>
                </a:r>
              </a:p>
              <a:p>
                <a:pPr algn="ctr" defTabSz="377190">
                  <a:spcAft>
                    <a:spcPts val="600"/>
                  </a:spcAft>
                </a:pPr>
                <a:r>
                  <a:rPr lang="en-CA" sz="1650" kern="1200">
                    <a:solidFill>
                      <a:schemeClr val="tx1"/>
                    </a:solidFill>
                    <a:latin typeface="Calibri" panose="020F0502020204030204" pitchFamily="34" charset="0"/>
                    <a:ea typeface="+mn-ea"/>
                    <a:cs typeface="+mn-cs"/>
                  </a:rPr>
                  <a:t>in collaboration</a:t>
                </a:r>
              </a:p>
              <a:p>
                <a:pPr algn="ctr" defTabSz="377190">
                  <a:spcAft>
                    <a:spcPts val="600"/>
                  </a:spcAft>
                </a:pPr>
                <a:r>
                  <a:rPr lang="en-CA" sz="1650" kern="1200">
                    <a:solidFill>
                      <a:schemeClr val="tx1"/>
                    </a:solidFill>
                    <a:latin typeface="Calibri" panose="020F0502020204030204" pitchFamily="34" charset="0"/>
                    <a:ea typeface="+mn-ea"/>
                    <a:cs typeface="+mn-cs"/>
                  </a:rPr>
                  <a:t>(Collaborative practice-ready)</a:t>
                </a:r>
                <a:endParaRPr lang="en-US" sz="1650" kern="1200">
                  <a:solidFill>
                    <a:schemeClr val="tx1"/>
                  </a:solidFill>
                  <a:latin typeface="Calibri" panose="020F0502020204030204" pitchFamily="34" charset="0"/>
                  <a:ea typeface="+mn-ea"/>
                  <a:cs typeface="+mn-cs"/>
                </a:endParaRPr>
              </a:p>
              <a:p>
                <a:pPr algn="ctr" defTabSz="377190">
                  <a:spcAft>
                    <a:spcPts val="600"/>
                  </a:spcAft>
                </a:pPr>
                <a:endParaRPr lang="en-CA" sz="1650" kern="1200">
                  <a:solidFill>
                    <a:srgbClr val="555555"/>
                  </a:solidFill>
                  <a:latin typeface="Calibri" panose="020F0502020204030204" pitchFamily="34" charset="0"/>
                  <a:ea typeface="+mn-ea"/>
                  <a:cs typeface="+mn-cs"/>
                </a:endParaRPr>
              </a:p>
              <a:p>
                <a:pPr algn="ctr" defTabSz="342900">
                  <a:spcAft>
                    <a:spcPts val="600"/>
                  </a:spcAft>
                </a:pPr>
                <a:endParaRPr lang="en-US" sz="1500">
                  <a:solidFill>
                    <a:prstClr val="white"/>
                  </a:solidFill>
                  <a:latin typeface="Calibri" panose="020F0502020204030204" pitchFamily="34" charset="0"/>
                </a:endParaRPr>
              </a:p>
            </p:txBody>
          </p:sp>
          <p:sp>
            <p:nvSpPr>
              <p:cNvPr id="4" name="Rectangle 3"/>
              <p:cNvSpPr/>
              <p:nvPr/>
            </p:nvSpPr>
            <p:spPr>
              <a:xfrm>
                <a:off x="1427168" y="1760625"/>
                <a:ext cx="3338596" cy="67546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7190">
                  <a:spcAft>
                    <a:spcPts val="600"/>
                  </a:spcAft>
                </a:pPr>
                <a:r>
                  <a:rPr lang="en-US" sz="2310" b="1" kern="1200" dirty="0">
                    <a:solidFill>
                      <a:schemeClr val="bg1"/>
                    </a:solidFill>
                    <a:latin typeface="Calibri" panose="020F0502020204030204" pitchFamily="34" charset="0"/>
                  </a:rPr>
                  <a:t>Academic Curriculum</a:t>
                </a:r>
                <a:endParaRPr lang="en-US" sz="2100" b="1" dirty="0">
                  <a:solidFill>
                    <a:schemeClr val="bg1"/>
                  </a:solidFill>
                  <a:latin typeface="Calibri" panose="020F0502020204030204" pitchFamily="34" charset="0"/>
                </a:endParaRPr>
              </a:p>
            </p:txBody>
          </p:sp>
          <p:sp>
            <p:nvSpPr>
              <p:cNvPr id="5" name="Rectangle 4"/>
              <p:cNvSpPr/>
              <p:nvPr/>
            </p:nvSpPr>
            <p:spPr>
              <a:xfrm>
                <a:off x="2956754" y="2703805"/>
                <a:ext cx="4416167" cy="7363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7190">
                  <a:spcAft>
                    <a:spcPts val="600"/>
                  </a:spcAft>
                </a:pPr>
                <a:r>
                  <a:rPr lang="en-US" sz="2310" b="1" kern="1200">
                    <a:solidFill>
                      <a:srgbClr val="555555"/>
                    </a:solidFill>
                    <a:latin typeface="Calibri" panose="020F0502020204030204" pitchFamily="34" charset="0"/>
                    <a:ea typeface="+mn-ea"/>
                    <a:cs typeface="+mn-cs"/>
                  </a:rPr>
                  <a:t>Clinical/Practice Curriculum</a:t>
                </a:r>
                <a:endParaRPr lang="en-US" sz="2100" b="1">
                  <a:solidFill>
                    <a:prstClr val="white"/>
                  </a:solidFill>
                  <a:latin typeface="Calibri" panose="020F0502020204030204" pitchFamily="34" charset="0"/>
                </a:endParaRPr>
              </a:p>
            </p:txBody>
          </p:sp>
          <p:sp>
            <p:nvSpPr>
              <p:cNvPr id="3" name="Rectangle 2"/>
              <p:cNvSpPr/>
              <p:nvPr/>
            </p:nvSpPr>
            <p:spPr>
              <a:xfrm>
                <a:off x="1427167" y="3625800"/>
                <a:ext cx="6073092" cy="50102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77190">
                  <a:spcAft>
                    <a:spcPts val="600"/>
                  </a:spcAft>
                </a:pPr>
                <a:r>
                  <a:rPr lang="en-US" sz="1650" b="1" kern="1200" dirty="0">
                    <a:solidFill>
                      <a:schemeClr val="bg1"/>
                    </a:solidFill>
                    <a:latin typeface="Calibri" panose="020F0502020204030204" pitchFamily="34" charset="0"/>
                  </a:rPr>
                  <a:t>Student-led /Service Learning/Community Outreach</a:t>
                </a:r>
                <a:endParaRPr lang="en-US" sz="1500" b="1" dirty="0">
                  <a:solidFill>
                    <a:schemeClr val="bg1"/>
                  </a:solidFill>
                  <a:latin typeface="Calibri" panose="020F0502020204030204" pitchFamily="34" charset="0"/>
                </a:endParaRPr>
              </a:p>
            </p:txBody>
          </p:sp>
          <p:sp>
            <p:nvSpPr>
              <p:cNvPr id="10" name="Right Brace 9"/>
              <p:cNvSpPr/>
              <p:nvPr/>
            </p:nvSpPr>
            <p:spPr>
              <a:xfrm>
                <a:off x="7627596" y="1797461"/>
                <a:ext cx="759297" cy="2973624"/>
              </a:xfrm>
              <a:prstGeom prst="rightBrace">
                <a:avLst>
                  <a:gd name="adj1" fmla="val 8333"/>
                  <a:gd name="adj2" fmla="val 52958"/>
                </a:avLst>
              </a:prstGeom>
              <a:ln w="76200">
                <a:solidFill>
                  <a:schemeClr val="accent1">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en-US" sz="1350">
                  <a:solidFill>
                    <a:prstClr val="black"/>
                  </a:solidFill>
                </a:endParaRPr>
              </a:p>
            </p:txBody>
          </p:sp>
          <p:sp>
            <p:nvSpPr>
              <p:cNvPr id="17" name="Rectangle 16"/>
              <p:cNvSpPr/>
              <p:nvPr/>
            </p:nvSpPr>
            <p:spPr>
              <a:xfrm>
                <a:off x="1870484" y="4237745"/>
                <a:ext cx="6136760" cy="417437"/>
              </a:xfrm>
              <a:prstGeom prst="rect">
                <a:avLst/>
              </a:prstGeom>
            </p:spPr>
            <p:txBody>
              <a:bodyPr vert="horz" lIns="68580" tIns="34290" rIns="68580" bIns="34290" rtlCol="0" anchor="ctr">
                <a:normAutofit/>
              </a:bodyPr>
              <a:lstStyle/>
              <a:p>
                <a:pPr defTabSz="502920">
                  <a:lnSpc>
                    <a:spcPct val="90000"/>
                  </a:lnSpc>
                  <a:spcBef>
                    <a:spcPct val="0"/>
                  </a:spcBef>
                  <a:spcAft>
                    <a:spcPts val="600"/>
                  </a:spcAft>
                </a:pPr>
                <a:r>
                  <a:rPr lang="en-US" sz="1650" b="1" kern="1200">
                    <a:solidFill>
                      <a:schemeClr val="tx1"/>
                    </a:solidFill>
                    <a:latin typeface="Arial Black" panose="020B0A04020102020204" pitchFamily="34" charset="0"/>
                    <a:ea typeface="+mj-ea"/>
                    <a:cs typeface="+mj-cs"/>
                  </a:rPr>
                  <a:t>Becoming a Reflective Practitioner</a:t>
                </a:r>
                <a:endParaRPr lang="en-US" sz="1500" b="1">
                  <a:latin typeface="Arial Black" panose="020B0A04020102020204" pitchFamily="34" charset="0"/>
                  <a:ea typeface="+mj-ea"/>
                  <a:cs typeface="+mj-cs"/>
                </a:endParaRPr>
              </a:p>
            </p:txBody>
          </p:sp>
        </p:grpSp>
      </p:grpSp>
    </p:spTree>
    <p:extLst>
      <p:ext uri="{BB962C8B-B14F-4D97-AF65-F5344CB8AC3E}">
        <p14:creationId xmlns:p14="http://schemas.microsoft.com/office/powerpoint/2010/main" val="3153142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03352"/>
            <a:ext cx="10058400" cy="1609344"/>
          </a:xfrm>
        </p:spPr>
        <p:txBody>
          <a:bodyPr>
            <a:normAutofit/>
          </a:bodyPr>
          <a:lstStyle/>
          <a:p>
            <a:r>
              <a:rPr lang="en-CA" sz="3600" b="1" dirty="0">
                <a:solidFill>
                  <a:srgbClr val="706258"/>
                </a:solidFill>
              </a:rPr>
              <a:t>IPCC Curriculum Map 2.0 v1 </a:t>
            </a:r>
            <a:br>
              <a:rPr lang="en-CA" sz="3600" b="1" dirty="0">
                <a:solidFill>
                  <a:srgbClr val="706258"/>
                </a:solidFill>
              </a:rPr>
            </a:br>
            <a:r>
              <a:rPr lang="en-CA" sz="3600" b="1" dirty="0">
                <a:solidFill>
                  <a:srgbClr val="706258"/>
                </a:solidFill>
                <a:latin typeface="Minion Pro" panose="02040503050306020203" pitchFamily="18" charset="0"/>
              </a:rPr>
              <a:t>Program Logic Model</a:t>
            </a:r>
          </a:p>
        </p:txBody>
      </p:sp>
      <p:pic>
        <p:nvPicPr>
          <p:cNvPr id="4" name="Content Placeholder 3"/>
          <p:cNvPicPr>
            <a:picLocks noGrp="1" noChangeAspect="1"/>
          </p:cNvPicPr>
          <p:nvPr>
            <p:ph idx="1"/>
          </p:nvPr>
        </p:nvPicPr>
        <p:blipFill rotWithShape="1">
          <a:blip r:embed="rId2"/>
          <a:srcRect l="23440" t="22869" r="23735" b="9290"/>
          <a:stretch/>
        </p:blipFill>
        <p:spPr>
          <a:xfrm>
            <a:off x="2397761" y="1770662"/>
            <a:ext cx="6268720" cy="4528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3052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rgbClr val="706258"/>
                </a:solidFill>
              </a:rPr>
              <a:t>IPCC Curriculum Map 2.0 v2</a:t>
            </a:r>
            <a:endParaRPr lang="en-CA"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31962936"/>
              </p:ext>
            </p:extLst>
          </p:nvPr>
        </p:nvGraphicFramePr>
        <p:xfrm>
          <a:off x="1556532" y="2011670"/>
          <a:ext cx="8046357" cy="4167546"/>
        </p:xfrm>
        <a:graphic>
          <a:graphicData uri="http://schemas.openxmlformats.org/drawingml/2006/table">
            <a:tbl>
              <a:tblPr firstRow="1" bandRow="1">
                <a:tableStyleId>{7DF18680-E054-41AD-8BC1-D1AEF772440D}</a:tableStyleId>
              </a:tblPr>
              <a:tblGrid>
                <a:gridCol w="1106326">
                  <a:extLst>
                    <a:ext uri="{9D8B030D-6E8A-4147-A177-3AD203B41FA5}">
                      <a16:colId xmlns:a16="http://schemas.microsoft.com/office/drawing/2014/main" val="20000"/>
                    </a:ext>
                  </a:extLst>
                </a:gridCol>
                <a:gridCol w="1283106">
                  <a:extLst>
                    <a:ext uri="{9D8B030D-6E8A-4147-A177-3AD203B41FA5}">
                      <a16:colId xmlns:a16="http://schemas.microsoft.com/office/drawing/2014/main" val="20001"/>
                    </a:ext>
                  </a:extLst>
                </a:gridCol>
                <a:gridCol w="308556">
                  <a:extLst>
                    <a:ext uri="{9D8B030D-6E8A-4147-A177-3AD203B41FA5}">
                      <a16:colId xmlns:a16="http://schemas.microsoft.com/office/drawing/2014/main" val="20002"/>
                    </a:ext>
                  </a:extLst>
                </a:gridCol>
                <a:gridCol w="382350">
                  <a:extLst>
                    <a:ext uri="{9D8B030D-6E8A-4147-A177-3AD203B41FA5}">
                      <a16:colId xmlns:a16="http://schemas.microsoft.com/office/drawing/2014/main" val="20004"/>
                    </a:ext>
                  </a:extLst>
                </a:gridCol>
                <a:gridCol w="360111">
                  <a:extLst>
                    <a:ext uri="{9D8B030D-6E8A-4147-A177-3AD203B41FA5}">
                      <a16:colId xmlns:a16="http://schemas.microsoft.com/office/drawing/2014/main" val="20006"/>
                    </a:ext>
                  </a:extLst>
                </a:gridCol>
                <a:gridCol w="426823">
                  <a:extLst>
                    <a:ext uri="{9D8B030D-6E8A-4147-A177-3AD203B41FA5}">
                      <a16:colId xmlns:a16="http://schemas.microsoft.com/office/drawing/2014/main" val="20007"/>
                    </a:ext>
                  </a:extLst>
                </a:gridCol>
                <a:gridCol w="1326936">
                  <a:extLst>
                    <a:ext uri="{9D8B030D-6E8A-4147-A177-3AD203B41FA5}">
                      <a16:colId xmlns:a16="http://schemas.microsoft.com/office/drawing/2014/main" val="20008"/>
                    </a:ext>
                  </a:extLst>
                </a:gridCol>
                <a:gridCol w="363732">
                  <a:extLst>
                    <a:ext uri="{9D8B030D-6E8A-4147-A177-3AD203B41FA5}">
                      <a16:colId xmlns:a16="http://schemas.microsoft.com/office/drawing/2014/main" val="20009"/>
                    </a:ext>
                  </a:extLst>
                </a:gridCol>
                <a:gridCol w="363732">
                  <a:extLst>
                    <a:ext uri="{9D8B030D-6E8A-4147-A177-3AD203B41FA5}">
                      <a16:colId xmlns:a16="http://schemas.microsoft.com/office/drawing/2014/main" val="20012"/>
                    </a:ext>
                  </a:extLst>
                </a:gridCol>
                <a:gridCol w="397260">
                  <a:extLst>
                    <a:ext uri="{9D8B030D-6E8A-4147-A177-3AD203B41FA5}">
                      <a16:colId xmlns:a16="http://schemas.microsoft.com/office/drawing/2014/main" val="20010"/>
                    </a:ext>
                  </a:extLst>
                </a:gridCol>
                <a:gridCol w="397260">
                  <a:extLst>
                    <a:ext uri="{9D8B030D-6E8A-4147-A177-3AD203B41FA5}">
                      <a16:colId xmlns:a16="http://schemas.microsoft.com/office/drawing/2014/main" val="20011"/>
                    </a:ext>
                  </a:extLst>
                </a:gridCol>
                <a:gridCol w="1330165">
                  <a:extLst>
                    <a:ext uri="{9D8B030D-6E8A-4147-A177-3AD203B41FA5}">
                      <a16:colId xmlns:a16="http://schemas.microsoft.com/office/drawing/2014/main" val="20005"/>
                    </a:ext>
                  </a:extLst>
                </a:gridCol>
              </a:tblGrid>
              <a:tr h="269914">
                <a:tc gridSpan="6">
                  <a:txBody>
                    <a:bodyPr/>
                    <a:lstStyle/>
                    <a:p>
                      <a:pPr algn="ctr"/>
                      <a:r>
                        <a:rPr lang="en-US" sz="1400" dirty="0"/>
                        <a:t>Term 1</a:t>
                      </a:r>
                      <a:endParaRPr lang="en-US" sz="1400" dirty="0">
                        <a:solidFill>
                          <a:schemeClr val="tx1"/>
                        </a:solidFill>
                        <a:latin typeface="Calibri" panose="020F0502020204030204" pitchFamily="34" charset="0"/>
                      </a:endParaRPr>
                    </a:p>
                  </a:txBody>
                  <a:tcPr marL="70909" marR="70909" marT="25718" marB="25718">
                    <a:lnR w="38100" cap="flat" cmpd="sng" algn="ctr">
                      <a:solidFill>
                        <a:schemeClr val="bg1"/>
                      </a:solidFill>
                      <a:prstDash val="solid"/>
                      <a:round/>
                      <a:headEnd type="none" w="med" len="med"/>
                      <a:tailEnd type="none" w="med" len="med"/>
                    </a:lnR>
                  </a:tcPr>
                </a:tc>
                <a:tc hMerge="1">
                  <a:txBody>
                    <a:bodyPr/>
                    <a:lstStyle/>
                    <a:p>
                      <a:pPr algn="ctr"/>
                      <a:endParaRPr lang="en-US"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hMerge="1">
                  <a:txBody>
                    <a:bodyPr/>
                    <a:lstStyle/>
                    <a:p>
                      <a:endParaRPr lang="en-US" dirty="0"/>
                    </a:p>
                  </a:txBody>
                  <a:tcPr/>
                </a:tc>
                <a:tc hMerge="1">
                  <a:txBody>
                    <a:bodyPr/>
                    <a:lstStyle/>
                    <a:p>
                      <a:endParaRPr lang="en-CA"/>
                    </a:p>
                  </a:txBody>
                  <a:tcPr/>
                </a:tc>
                <a:tc hMerge="1">
                  <a:txBody>
                    <a:bodyPr/>
                    <a:lstStyle/>
                    <a:p>
                      <a:endParaRPr lang="en-CA"/>
                    </a:p>
                  </a:txBody>
                  <a:tcPr/>
                </a:tc>
                <a:tc hMerge="1">
                  <a:txBody>
                    <a:bodyPr/>
                    <a:lstStyle/>
                    <a:p>
                      <a:endParaRPr lang="en-CA"/>
                    </a:p>
                  </a:txBody>
                  <a:tcPr/>
                </a:tc>
                <a:tc gridSpan="6">
                  <a:txBody>
                    <a:bodyPr/>
                    <a:lstStyle/>
                    <a:p>
                      <a:pPr algn="ctr"/>
                      <a:r>
                        <a:rPr lang="en-US" sz="1400" dirty="0"/>
                        <a:t>Term 2</a:t>
                      </a:r>
                      <a:endParaRPr lang="en-US" sz="1400" dirty="0">
                        <a:solidFill>
                          <a:schemeClr val="tx1"/>
                        </a:solidFill>
                        <a:latin typeface="Calibri" panose="020F0502020204030204" pitchFamily="34" charset="0"/>
                      </a:endParaRPr>
                    </a:p>
                  </a:txBody>
                  <a:tcPr marL="70909" marR="70909" marT="25718" marB="25718" anchor="ctr">
                    <a:lnL w="38100" cap="flat" cmpd="sng" algn="ctr">
                      <a:solidFill>
                        <a:schemeClr val="bg1"/>
                      </a:solidFill>
                      <a:prstDash val="solid"/>
                      <a:round/>
                      <a:headEnd type="none" w="med" len="med"/>
                      <a:tailEnd type="none" w="med" len="med"/>
                    </a:ln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US" dirty="0"/>
                    </a:p>
                  </a:txBody>
                  <a:tcPr/>
                </a:tc>
                <a:extLst>
                  <a:ext uri="{0D108BD9-81ED-4DB2-BD59-A6C34878D82A}">
                    <a16:rowId xmlns:a16="http://schemas.microsoft.com/office/drawing/2014/main" val="10000"/>
                  </a:ext>
                </a:extLst>
              </a:tr>
              <a:tr h="232307">
                <a:tc rowSpan="2">
                  <a:txBody>
                    <a:bodyPr/>
                    <a:lstStyle/>
                    <a:p>
                      <a:pPr algn="ctr"/>
                      <a:r>
                        <a:rPr lang="en-US" sz="2000" b="1" dirty="0"/>
                        <a:t>Year 1</a:t>
                      </a:r>
                    </a:p>
                    <a:p>
                      <a:pPr algn="ctr"/>
                      <a:r>
                        <a:rPr lang="en-US" sz="1100" dirty="0"/>
                        <a:t>Population</a:t>
                      </a:r>
                      <a:r>
                        <a:rPr lang="en-US" sz="1100" baseline="0" dirty="0"/>
                        <a:t> Health</a:t>
                      </a:r>
                      <a:endParaRPr lang="en-US" sz="1100" dirty="0"/>
                    </a:p>
                    <a:p>
                      <a:pPr algn="ctr"/>
                      <a:endParaRPr lang="en-CA" sz="1100" dirty="0"/>
                    </a:p>
                    <a:p>
                      <a:pPr algn="ctr"/>
                      <a:r>
                        <a:rPr lang="en-CA" sz="1100" dirty="0"/>
                        <a:t>(N=~630)</a:t>
                      </a:r>
                    </a:p>
                    <a:p>
                      <a:pPr algn="ctr"/>
                      <a:r>
                        <a:rPr lang="en-CA" sz="1100" dirty="0"/>
                        <a:t>9 programs</a:t>
                      </a:r>
                    </a:p>
                    <a:p>
                      <a:pPr algn="ctr"/>
                      <a:r>
                        <a:rPr lang="en-CA" sz="1100" dirty="0"/>
                        <a:t>4 campuses</a:t>
                      </a:r>
                    </a:p>
                    <a:p>
                      <a:pPr algn="ctr"/>
                      <a:r>
                        <a:rPr lang="en-CA" sz="1100" dirty="0"/>
                        <a:t>77 teams</a:t>
                      </a:r>
                    </a:p>
                    <a:p>
                      <a:pPr algn="ctr"/>
                      <a:endParaRPr lang="en-CA" sz="1100" dirty="0"/>
                    </a:p>
                    <a:p>
                      <a:pPr algn="ctr"/>
                      <a:endParaRPr lang="en-CA" sz="1100" dirty="0"/>
                    </a:p>
                  </a:txBody>
                  <a:tcPr marL="70909" marR="70909" marT="25718" marB="25718"/>
                </a:tc>
                <a:tc rowSpan="2">
                  <a:txBody>
                    <a:bodyPr/>
                    <a:lstStyle/>
                    <a:p>
                      <a:pPr algn="ctr"/>
                      <a:endParaRPr lang="en-US" sz="1200" b="1" dirty="0"/>
                    </a:p>
                    <a:p>
                      <a:pPr algn="ctr"/>
                      <a:r>
                        <a:rPr lang="en-US" sz="1200" b="1" dirty="0"/>
                        <a:t>Synchronous</a:t>
                      </a:r>
                    </a:p>
                    <a:p>
                      <a:pPr algn="ctr"/>
                      <a:r>
                        <a:rPr lang="en-US" sz="1200" b="1" dirty="0"/>
                        <a:t>Event</a:t>
                      </a:r>
                    </a:p>
                    <a:p>
                      <a:pPr algn="ctr"/>
                      <a:r>
                        <a:rPr lang="en-US" sz="1200" b="1" dirty="0"/>
                        <a:t>#1  </a:t>
                      </a:r>
                    </a:p>
                    <a:p>
                      <a:endParaRPr lang="en-US" sz="1200" dirty="0"/>
                    </a:p>
                    <a:p>
                      <a:pPr algn="ctr"/>
                      <a:r>
                        <a:rPr lang="en-US" sz="1200" dirty="0"/>
                        <a:t>September</a:t>
                      </a:r>
                    </a:p>
                    <a:p>
                      <a:pPr algn="ctr"/>
                      <a:endParaRPr lang="en-US" sz="1200" dirty="0"/>
                    </a:p>
                  </a:txBody>
                  <a:tcPr marL="70909" marR="70909" marT="25718" marB="25718"/>
                </a:tc>
                <a:tc gridSpan="4">
                  <a:txBody>
                    <a:bodyPr/>
                    <a:lstStyle/>
                    <a:p>
                      <a:pPr algn="ctr"/>
                      <a:r>
                        <a:rPr lang="en-US" sz="1100" b="1" dirty="0"/>
                        <a:t>Asynchronous</a:t>
                      </a:r>
                      <a:endParaRPr lang="en-US" sz="1100" b="1" dirty="0">
                        <a:solidFill>
                          <a:schemeClr val="tx1"/>
                        </a:solidFill>
                        <a:latin typeface="Calibri" panose="020F0502020204030204" pitchFamily="34" charset="0"/>
                      </a:endParaRPr>
                    </a:p>
                  </a:txBody>
                  <a:tcPr marL="70909" marR="70909" marT="25718" marB="25718">
                    <a:lnR w="38100" cap="flat" cmpd="sng" algn="ctr">
                      <a:solidFill>
                        <a:schemeClr val="bg1"/>
                      </a:solidFill>
                      <a:prstDash val="solid"/>
                      <a:round/>
                      <a:headEnd type="none" w="med" len="med"/>
                      <a:tailEnd type="none" w="med" len="med"/>
                    </a:lnR>
                    <a:solidFill>
                      <a:srgbClr val="CFD5EA"/>
                    </a:solidFill>
                  </a:tcPr>
                </a:tc>
                <a:tc hMerge="1">
                  <a:txBody>
                    <a:bodyPr/>
                    <a:lstStyle/>
                    <a:p>
                      <a:endParaRPr lang="en-CA"/>
                    </a:p>
                  </a:txBody>
                  <a:tcPr/>
                </a:tc>
                <a:tc hMerge="1">
                  <a:txBody>
                    <a:bodyPr/>
                    <a:lstStyle/>
                    <a:p>
                      <a:endParaRPr lang="en-CA"/>
                    </a:p>
                  </a:txBody>
                  <a:tcPr/>
                </a:tc>
                <a:tc hMerge="1">
                  <a:txBody>
                    <a:bodyPr/>
                    <a:lstStyle/>
                    <a:p>
                      <a:endParaRPr lang="en-CA"/>
                    </a:p>
                  </a:txBody>
                  <a:tcPr/>
                </a:tc>
                <a:tc rowSpan="2">
                  <a:txBody>
                    <a:bodyPr/>
                    <a:lstStyle/>
                    <a:p>
                      <a:pPr algn="ctr"/>
                      <a:endParaRPr lang="en-US" sz="1200" b="1" dirty="0"/>
                    </a:p>
                    <a:p>
                      <a:pPr algn="ctr"/>
                      <a:r>
                        <a:rPr lang="en-US" sz="1200" b="1" dirty="0"/>
                        <a:t>Synchronous Event</a:t>
                      </a:r>
                    </a:p>
                    <a:p>
                      <a:pPr algn="ctr"/>
                      <a:r>
                        <a:rPr lang="en-US" sz="1200" b="1" dirty="0"/>
                        <a:t>#2  </a:t>
                      </a:r>
                    </a:p>
                    <a:p>
                      <a:r>
                        <a:rPr lang="en-US" sz="1200" b="1" dirty="0"/>
                        <a:t>  </a:t>
                      </a:r>
                    </a:p>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January</a:t>
                      </a:r>
                    </a:p>
                  </a:txBody>
                  <a:tcPr marL="70909" marR="70909" marT="25718" marB="25718">
                    <a:lnL w="38100" cap="flat" cmpd="sng" algn="ctr">
                      <a:solidFill>
                        <a:schemeClr val="bg1"/>
                      </a:solidFill>
                      <a:prstDash val="solid"/>
                      <a:round/>
                      <a:headEnd type="none" w="med" len="med"/>
                      <a:tailEnd type="none" w="med" len="med"/>
                    </a:lnL>
                    <a:solidFill>
                      <a:srgbClr val="CFD5EA"/>
                    </a:solidFill>
                  </a:tcPr>
                </a:tc>
                <a:tc gridSpan="4">
                  <a:txBody>
                    <a:bodyPr/>
                    <a:lstStyle/>
                    <a:p>
                      <a:pPr algn="ctr"/>
                      <a:r>
                        <a:rPr lang="en-US" sz="1100" b="1" dirty="0"/>
                        <a:t>Asynchronous</a:t>
                      </a:r>
                      <a:endParaRPr lang="en-US" sz="1100" b="1" dirty="0">
                        <a:solidFill>
                          <a:schemeClr val="tx1"/>
                        </a:solidFill>
                        <a:latin typeface="Calibri" panose="020F0502020204030204" pitchFamily="34" charset="0"/>
                      </a:endParaRPr>
                    </a:p>
                  </a:txBody>
                  <a:tcPr marL="70909" marR="70909" marT="25718" marB="25718"/>
                </a:tc>
                <a:tc hMerge="1">
                  <a:txBody>
                    <a:bodyPr/>
                    <a:lstStyle/>
                    <a:p>
                      <a:endParaRPr lang="en-CA"/>
                    </a:p>
                  </a:txBody>
                  <a:tcPr/>
                </a:tc>
                <a:tc hMerge="1">
                  <a:txBody>
                    <a:bodyPr/>
                    <a:lstStyle/>
                    <a:p>
                      <a:endParaRPr lang="en-CA"/>
                    </a:p>
                  </a:txBody>
                  <a:tcPr/>
                </a:tc>
                <a:tc hMerge="1">
                  <a:txBody>
                    <a:bodyPr/>
                    <a:lstStyle/>
                    <a:p>
                      <a:endParaRPr lang="en-CA"/>
                    </a:p>
                  </a:txBody>
                  <a:tcPr/>
                </a:tc>
                <a:tc rowSpan="4">
                  <a:txBody>
                    <a:bodyPr/>
                    <a:lstStyle/>
                    <a:p>
                      <a:pPr marL="0" indent="0" algn="ctr"/>
                      <a:r>
                        <a:rPr lang="en-US" sz="1200" b="1" dirty="0"/>
                        <a:t>Virtual Collaboration Symposium</a:t>
                      </a:r>
                    </a:p>
                    <a:p>
                      <a:pPr algn="ctr" defTabSz="985838"/>
                      <a:r>
                        <a:rPr lang="en-US" sz="1200" b="1" dirty="0"/>
                        <a:t>May</a:t>
                      </a:r>
                    </a:p>
                    <a:p>
                      <a:pPr marL="0" indent="0"/>
                      <a:endParaRPr lang="en-US" sz="800" dirty="0"/>
                    </a:p>
                    <a:p>
                      <a:pPr marL="6350" indent="0" algn="ctr">
                        <a:buFont typeface="Arial" panose="020B0604020202020204" pitchFamily="34" charset="0"/>
                        <a:buNone/>
                      </a:pPr>
                      <a:r>
                        <a:rPr lang="en-US" sz="1100" dirty="0"/>
                        <a:t>(voluntary)</a:t>
                      </a:r>
                    </a:p>
                    <a:p>
                      <a:pPr marL="6350" indent="0">
                        <a:buFont typeface="Arial" panose="020B0604020202020204" pitchFamily="34" charset="0"/>
                        <a:buNone/>
                      </a:pPr>
                      <a:endParaRPr lang="en-CA" sz="800" i="1" dirty="0">
                        <a:solidFill>
                          <a:schemeClr val="tx1"/>
                        </a:solidFill>
                        <a:latin typeface="Calibri" panose="020F0502020204030204" pitchFamily="34" charset="0"/>
                      </a:endParaRPr>
                    </a:p>
                  </a:txBody>
                  <a:tcPr marL="70909" marR="70909" marT="25718" marB="25718" anchor="ctr"/>
                </a:tc>
                <a:extLst>
                  <a:ext uri="{0D108BD9-81ED-4DB2-BD59-A6C34878D82A}">
                    <a16:rowId xmlns:a16="http://schemas.microsoft.com/office/drawing/2014/main" val="10001"/>
                  </a:ext>
                </a:extLst>
              </a:tr>
              <a:tr h="1567918">
                <a:tc vMerge="1">
                  <a:txBody>
                    <a:bodyPr/>
                    <a:lstStyle/>
                    <a:p>
                      <a:endParaRPr lang="en-CA"/>
                    </a:p>
                  </a:txBody>
                  <a:tcPr/>
                </a:tc>
                <a:tc vMerge="1">
                  <a:txBody>
                    <a:bodyPr/>
                    <a:lstStyle/>
                    <a:p>
                      <a:endParaRPr lang="en-CA"/>
                    </a:p>
                  </a:txBody>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Discussion  #1</a:t>
                      </a:r>
                      <a:endParaRPr lang="en-US" sz="1200" i="1" dirty="0">
                        <a:solidFill>
                          <a:schemeClr val="tx1"/>
                        </a:solidFill>
                        <a:latin typeface="+mn-lt"/>
                      </a:endParaRPr>
                    </a:p>
                  </a:txBody>
                  <a:tcPr marL="70909" marR="70909" marT="25718" marB="25718" vert="vert270" anchor="ct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Discussion  #2</a:t>
                      </a:r>
                      <a:endParaRPr lang="en-US" sz="1200" i="1" dirty="0">
                        <a:solidFill>
                          <a:schemeClr val="tx1"/>
                        </a:solidFill>
                        <a:latin typeface="+mn-lt"/>
                      </a:endParaRPr>
                    </a:p>
                  </a:txBody>
                  <a:tcPr marL="70909" marR="70909" marT="25718" marB="25718" vert="vert270" anchor="ctr"/>
                </a:tc>
                <a:tc>
                  <a:txBody>
                    <a:bodyPr/>
                    <a:lstStyle/>
                    <a:p>
                      <a:pPr marL="0" indent="0" algn="r">
                        <a:buFont typeface="Arial" panose="020B0604020202020204" pitchFamily="34" charset="0"/>
                        <a:buNone/>
                      </a:pPr>
                      <a:r>
                        <a:rPr lang="en-US" sz="1200" dirty="0"/>
                        <a:t>Discussion  #3</a:t>
                      </a:r>
                      <a:endParaRPr lang="en-US" sz="1200" i="0" dirty="0">
                        <a:solidFill>
                          <a:schemeClr val="tx1"/>
                        </a:solidFill>
                        <a:latin typeface="+mn-lt"/>
                      </a:endParaRPr>
                    </a:p>
                  </a:txBody>
                  <a:tcPr marL="70909" marR="70909" marT="25718" marB="25718" vert="vert270" anchor="ctr">
                    <a:solidFill>
                      <a:srgbClr val="E9EBF5"/>
                    </a:solidFill>
                  </a:tcPr>
                </a:tc>
                <a:tc>
                  <a:txBody>
                    <a:bodyPr/>
                    <a:lstStyle/>
                    <a:p>
                      <a:pPr marL="0" indent="0" algn="r">
                        <a:buFont typeface="Arial" panose="020B0604020202020204" pitchFamily="34" charset="0"/>
                        <a:buNone/>
                      </a:pPr>
                      <a:r>
                        <a:rPr lang="en-US" sz="1200" dirty="0"/>
                        <a:t>Reflection #1</a:t>
                      </a:r>
                      <a:endParaRPr lang="en-US" sz="1200" i="0" dirty="0">
                        <a:solidFill>
                          <a:schemeClr val="tx1"/>
                        </a:solidFill>
                        <a:latin typeface="+mn-lt"/>
                      </a:endParaRPr>
                    </a:p>
                  </a:txBody>
                  <a:tcPr marL="70909" marR="70909" marT="25718" marB="25718" vert="vert270" anchor="ctr">
                    <a:lnR w="38100" cap="flat" cmpd="sng" algn="ctr">
                      <a:solidFill>
                        <a:schemeClr val="bg1"/>
                      </a:solidFill>
                      <a:prstDash val="solid"/>
                      <a:round/>
                      <a:headEnd type="none" w="med" len="med"/>
                      <a:tailEnd type="none" w="med" len="med"/>
                    </a:lnR>
                    <a:solidFill>
                      <a:schemeClr val="bg2">
                        <a:lumMod val="90000"/>
                      </a:schemeClr>
                    </a:solidFill>
                  </a:tcPr>
                </a:tc>
                <a:tc vMerge="1">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600" i="1" dirty="0">
                        <a:solidFill>
                          <a:schemeClr val="tx1"/>
                        </a:solidFill>
                        <a:latin typeface="Calibri" panose="020F0502020204030204" pitchFamily="34" charset="0"/>
                      </a:endParaRPr>
                    </a:p>
                  </a:txBody>
                  <a:tcPr marL="71697" marR="71697" marT="34290" marB="34290" vert="vert270">
                    <a:lnL w="38100" cap="flat" cmpd="sng" algn="ctr">
                      <a:solidFill>
                        <a:schemeClr val="bg1"/>
                      </a:solidFill>
                      <a:prstDash val="solid"/>
                      <a:round/>
                      <a:headEnd type="none" w="med" len="med"/>
                      <a:tailEnd type="none" w="med" len="med"/>
                    </a:lnL>
                    <a:solidFill>
                      <a:srgbClr val="E9EBF5"/>
                    </a:solidFill>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Discussion  #4</a:t>
                      </a:r>
                      <a:endParaRPr lang="en-US" sz="1200" i="1" dirty="0">
                        <a:solidFill>
                          <a:schemeClr val="tx1"/>
                        </a:solidFill>
                        <a:latin typeface="+mn-lt"/>
                      </a:endParaRPr>
                    </a:p>
                  </a:txBody>
                  <a:tcPr marL="70909" marR="70909" marT="25718" marB="25718" vert="vert270" anchor="ctr">
                    <a:solidFill>
                      <a:srgbClr val="E9EBF5"/>
                    </a:solidFill>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Discussion  #5</a:t>
                      </a:r>
                      <a:endParaRPr lang="en-US" sz="1200" i="1" dirty="0">
                        <a:solidFill>
                          <a:schemeClr val="tx1"/>
                        </a:solidFill>
                        <a:latin typeface="+mn-lt"/>
                      </a:endParaRPr>
                    </a:p>
                  </a:txBody>
                  <a:tcPr marL="70909" marR="70909" marT="25718" marB="25718" vert="vert270" anchor="ctr">
                    <a:solidFill>
                      <a:srgbClr val="E9EBF5"/>
                    </a:solidFill>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 Discussion  #6</a:t>
                      </a:r>
                      <a:endParaRPr lang="en-US" sz="1200" i="0" dirty="0">
                        <a:solidFill>
                          <a:schemeClr val="tx1"/>
                        </a:solidFill>
                        <a:latin typeface="+mn-lt"/>
                      </a:endParaRPr>
                    </a:p>
                  </a:txBody>
                  <a:tcPr marL="70909" marR="70909" marT="25718" marB="25718" vert="vert270" anchor="ctr">
                    <a:solidFill>
                      <a:srgbClr val="E9EBF5"/>
                    </a:solidFill>
                  </a:tcPr>
                </a:tc>
                <a:tc>
                  <a:txBody>
                    <a:bodyPr/>
                    <a:lstStyle/>
                    <a:p>
                      <a:pPr marL="0" indent="0" algn="r">
                        <a:buFont typeface="Arial" panose="020B0604020202020204" pitchFamily="34" charset="0"/>
                        <a:buNone/>
                      </a:pPr>
                      <a:r>
                        <a:rPr lang="en-US" sz="1200" dirty="0"/>
                        <a:t>Reflection #2</a:t>
                      </a:r>
                      <a:endParaRPr lang="en-US" sz="1200" i="0" dirty="0">
                        <a:solidFill>
                          <a:schemeClr val="tx1"/>
                        </a:solidFill>
                        <a:latin typeface="+mn-lt"/>
                      </a:endParaRPr>
                    </a:p>
                  </a:txBody>
                  <a:tcPr marL="70909" marR="70909" marT="25718" marB="25718" vert="vert270" anchor="ctr">
                    <a:solidFill>
                      <a:schemeClr val="bg2">
                        <a:lumMod val="90000"/>
                      </a:schemeClr>
                    </a:solidFill>
                  </a:tcPr>
                </a:tc>
                <a:tc vMerge="1">
                  <a:txBody>
                    <a:bodyPr/>
                    <a:lstStyle/>
                    <a:p>
                      <a:endParaRPr lang="en-CA"/>
                    </a:p>
                  </a:txBody>
                  <a:tcPr/>
                </a:tc>
                <a:extLst>
                  <a:ext uri="{0D108BD9-81ED-4DB2-BD59-A6C34878D82A}">
                    <a16:rowId xmlns:a16="http://schemas.microsoft.com/office/drawing/2014/main" val="10002"/>
                  </a:ext>
                </a:extLst>
              </a:tr>
              <a:tr h="253351">
                <a:tc rowSpan="2">
                  <a:txBody>
                    <a:bodyPr/>
                    <a:lstStyle/>
                    <a:p>
                      <a:pPr marL="0" algn="ctr" defTabSz="457200" rtl="0" eaLnBrk="1" latinLnBrk="0" hangingPunct="1"/>
                      <a:r>
                        <a:rPr lang="en-US" sz="2000" b="1" kern="1200" dirty="0"/>
                        <a:t>Year 2</a:t>
                      </a:r>
                    </a:p>
                    <a:p>
                      <a:pPr marL="0" algn="ctr" defTabSz="457200" rtl="0" eaLnBrk="1" latinLnBrk="0" hangingPunct="1"/>
                      <a:r>
                        <a:rPr lang="en-US" sz="1100" kern="1200" dirty="0"/>
                        <a:t>Patient</a:t>
                      </a:r>
                    </a:p>
                    <a:p>
                      <a:pPr marL="0" algn="ctr" defTabSz="457200" rtl="0" eaLnBrk="1" latinLnBrk="0" hangingPunct="1"/>
                      <a:r>
                        <a:rPr lang="en-US" sz="1100" kern="1200" dirty="0"/>
                        <a:t>Safety</a:t>
                      </a:r>
                    </a:p>
                    <a:p>
                      <a:pPr marL="0" algn="ctr" defTabSz="457200" rtl="0" eaLnBrk="1" latinLnBrk="0" hangingPunct="1"/>
                      <a:endParaRPr lang="en-US" sz="1100" kern="1200" dirty="0"/>
                    </a:p>
                    <a:p>
                      <a:pPr algn="ctr"/>
                      <a:r>
                        <a:rPr lang="en-CA" sz="1100" dirty="0"/>
                        <a:t>(N=~570)</a:t>
                      </a:r>
                    </a:p>
                    <a:p>
                      <a:pPr algn="ctr"/>
                      <a:r>
                        <a:rPr lang="en-CA" sz="1100" dirty="0"/>
                        <a:t>9 programs</a:t>
                      </a:r>
                    </a:p>
                    <a:p>
                      <a:pPr algn="ctr"/>
                      <a:r>
                        <a:rPr lang="en-CA" sz="1100" dirty="0"/>
                        <a:t>2 campuses</a:t>
                      </a:r>
                    </a:p>
                    <a:p>
                      <a:pPr algn="ctr"/>
                      <a:r>
                        <a:rPr lang="en-CA" sz="1100" dirty="0"/>
                        <a:t>70 teams</a:t>
                      </a:r>
                    </a:p>
                    <a:p>
                      <a:pPr marL="0" algn="ctr" defTabSz="457200" rtl="0" eaLnBrk="1" latinLnBrk="0" hangingPunct="1"/>
                      <a:endParaRPr lang="en-US" sz="1100" kern="1200" dirty="0"/>
                    </a:p>
                    <a:p>
                      <a:pPr marL="0" algn="ctr" defTabSz="457200" rtl="0" eaLnBrk="1" latinLnBrk="0" hangingPunct="1"/>
                      <a:endParaRPr lang="en-US" sz="1100" kern="1200" dirty="0"/>
                    </a:p>
                    <a:p>
                      <a:pPr marL="0" algn="ctr" defTabSz="457200" rtl="0" eaLnBrk="1" latinLnBrk="0" hangingPunct="1"/>
                      <a:endParaRPr lang="en-US" sz="1100" kern="1200" dirty="0"/>
                    </a:p>
                  </a:txBody>
                  <a:tcPr marL="70909" marR="70909" marT="25718" marB="25718"/>
                </a:tc>
                <a:tc rowSpan="2">
                  <a:txBody>
                    <a:bodyPr/>
                    <a:lstStyle/>
                    <a:p>
                      <a:pPr algn="ctr"/>
                      <a:endParaRPr lang="en-US" sz="1200" b="1" dirty="0"/>
                    </a:p>
                    <a:p>
                      <a:pPr algn="ctr"/>
                      <a:r>
                        <a:rPr lang="en-US" sz="1200" b="1" dirty="0"/>
                        <a:t>Synchronous Event</a:t>
                      </a:r>
                    </a:p>
                    <a:p>
                      <a:pPr algn="ctr"/>
                      <a:r>
                        <a:rPr lang="en-US" sz="1200" b="1" dirty="0"/>
                        <a:t>#3</a:t>
                      </a:r>
                    </a:p>
                    <a:p>
                      <a:endParaRPr lang="en-US" sz="1200" dirty="0"/>
                    </a:p>
                    <a:p>
                      <a:pPr algn="ctr"/>
                      <a:r>
                        <a:rPr lang="en-US" sz="1200" dirty="0"/>
                        <a:t>September</a:t>
                      </a:r>
                    </a:p>
                    <a:p>
                      <a:pPr marL="57150" indent="0">
                        <a:buFont typeface="Arial" panose="020B0604020202020204" pitchFamily="34" charset="0"/>
                        <a:buNone/>
                      </a:pPr>
                      <a:endParaRPr lang="en-US" sz="1200" dirty="0"/>
                    </a:p>
                  </a:txBody>
                  <a:tcPr marL="70909" marR="70909" marT="25718" marB="25718"/>
                </a:tc>
                <a:tc gridSpan="4">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dirty="0"/>
                        <a:t>Asynchronous</a:t>
                      </a:r>
                      <a:endParaRPr lang="en-US" sz="1100" b="1" dirty="0">
                        <a:solidFill>
                          <a:schemeClr val="tx1"/>
                        </a:solidFill>
                        <a:latin typeface="Calibri" panose="020F0502020204030204" pitchFamily="34" charset="0"/>
                      </a:endParaRPr>
                    </a:p>
                  </a:txBody>
                  <a:tcPr marL="70909" marR="70909" marT="25718" marB="25718" anchor="ctr"/>
                </a:tc>
                <a:tc hMerge="1">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i="1" dirty="0">
                        <a:solidFill>
                          <a:schemeClr val="tx1"/>
                        </a:solidFill>
                        <a:latin typeface="+mn-lt"/>
                      </a:endParaRPr>
                    </a:p>
                  </a:txBody>
                  <a:tcPr marL="71697" marR="71697" marT="34290" marB="34290" vert="vert270" anchor="ctr"/>
                </a:tc>
                <a:tc hMerge="1">
                  <a:txBody>
                    <a:bodyPr/>
                    <a:lstStyle/>
                    <a:p>
                      <a:pPr marL="0" indent="0" algn="ctr">
                        <a:buFont typeface="Arial" panose="020B0604020202020204" pitchFamily="34" charset="0"/>
                        <a:buNone/>
                      </a:pPr>
                      <a:endParaRPr lang="en-US" sz="1600" i="0" dirty="0">
                        <a:solidFill>
                          <a:schemeClr val="tx1"/>
                        </a:solidFill>
                        <a:latin typeface="+mn-lt"/>
                      </a:endParaRPr>
                    </a:p>
                  </a:txBody>
                  <a:tcPr marL="71697" marR="71697" marT="34290" marB="34290" vert="vert270" anchor="ctr">
                    <a:solidFill>
                      <a:srgbClr val="E9EBF5"/>
                    </a:solidFill>
                  </a:tcPr>
                </a:tc>
                <a:tc hMerge="1">
                  <a:txBody>
                    <a:bodyPr/>
                    <a:lstStyle/>
                    <a:p>
                      <a:pPr marL="0" indent="0" algn="ctr">
                        <a:buFont typeface="Arial" panose="020B0604020202020204" pitchFamily="34" charset="0"/>
                        <a:buNone/>
                      </a:pPr>
                      <a:endParaRPr lang="en-US" sz="1600" i="0" dirty="0">
                        <a:solidFill>
                          <a:schemeClr val="tx1"/>
                        </a:solidFill>
                        <a:latin typeface="+mn-lt"/>
                      </a:endParaRPr>
                    </a:p>
                  </a:txBody>
                  <a:tcPr marL="71697" marR="71697" marT="34290" marB="34290" vert="vert270" anchor="ctr">
                    <a:lnR w="38100" cap="flat" cmpd="sng" algn="ctr">
                      <a:solidFill>
                        <a:schemeClr val="bg1"/>
                      </a:solidFill>
                      <a:prstDash val="solid"/>
                      <a:round/>
                      <a:headEnd type="none" w="med" len="med"/>
                      <a:tailEnd type="none" w="med" len="med"/>
                    </a:lnR>
                    <a:solidFill>
                      <a:srgbClr val="C0C0C0"/>
                    </a:solidFill>
                  </a:tcPr>
                </a:tc>
                <a:tc rowSpan="2">
                  <a:txBody>
                    <a:bodyPr/>
                    <a:lstStyle/>
                    <a:p>
                      <a:pPr algn="ctr"/>
                      <a:endParaRPr lang="en-US" sz="1200" b="1" dirty="0"/>
                    </a:p>
                    <a:p>
                      <a:pPr algn="ctr"/>
                      <a:r>
                        <a:rPr lang="en-US" sz="1200" b="1" dirty="0"/>
                        <a:t>Synchronous Event</a:t>
                      </a:r>
                    </a:p>
                    <a:p>
                      <a:pPr algn="ctr"/>
                      <a:r>
                        <a:rPr lang="en-US" sz="1200" b="1" dirty="0"/>
                        <a:t>#4  </a:t>
                      </a:r>
                    </a:p>
                    <a:p>
                      <a:endParaRPr lang="en-US" sz="1200" dirty="0"/>
                    </a:p>
                    <a:p>
                      <a:pPr algn="ctr"/>
                      <a:r>
                        <a:rPr lang="en-US" sz="1200" dirty="0"/>
                        <a:t>January</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dirty="0"/>
                    </a:p>
                  </a:txBody>
                  <a:tcPr marL="70909" marR="70909" marT="25718" marB="25718">
                    <a:solidFill>
                      <a:srgbClr val="CFD5EA"/>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a:t>Asynchronous</a:t>
                      </a:r>
                      <a:endParaRPr lang="en-US" sz="1100" b="1">
                        <a:solidFill>
                          <a:schemeClr val="tx1"/>
                        </a:solidFill>
                        <a:latin typeface="Calibri" panose="020F0502020204030204" pitchFamily="34" charset="0"/>
                      </a:endParaRPr>
                    </a:p>
                  </a:txBody>
                  <a:tcPr marL="70909" marR="70909" marT="25718" marB="25718">
                    <a:solidFill>
                      <a:srgbClr val="CFD5EA"/>
                    </a:solidFill>
                  </a:tcPr>
                </a:tc>
                <a:tc hMerge="1">
                  <a:txBody>
                    <a:bodyPr/>
                    <a:lstStyle/>
                    <a:p>
                      <a:endParaRPr lang="en-CA"/>
                    </a:p>
                  </a:txBody>
                  <a:tcPr/>
                </a:tc>
                <a:tc hMerge="1">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i="0" dirty="0">
                        <a:solidFill>
                          <a:schemeClr val="tx1"/>
                        </a:solidFill>
                        <a:latin typeface="+mn-lt"/>
                      </a:endParaRPr>
                    </a:p>
                  </a:txBody>
                  <a:tcPr marL="71697" marR="71697" marT="34290" marB="34290" vert="vert270" anchor="ctr">
                    <a:solidFill>
                      <a:srgbClr val="E9EBF5"/>
                    </a:solidFill>
                  </a:tcPr>
                </a:tc>
                <a:tc hMerge="1">
                  <a:txBody>
                    <a:bodyPr/>
                    <a:lstStyle/>
                    <a:p>
                      <a:pPr marL="0" indent="0" algn="ctr">
                        <a:buFont typeface="Arial" panose="020B0604020202020204" pitchFamily="34" charset="0"/>
                        <a:buNone/>
                      </a:pPr>
                      <a:endParaRPr lang="en-US" sz="1600" i="0" dirty="0">
                        <a:solidFill>
                          <a:schemeClr val="tx1"/>
                        </a:solidFill>
                        <a:latin typeface="+mn-lt"/>
                      </a:endParaRPr>
                    </a:p>
                  </a:txBody>
                  <a:tcPr marL="71697" marR="71697" marT="34290" marB="34290" vert="vert270" anchor="ctr">
                    <a:solidFill>
                      <a:srgbClr val="C0C0C0"/>
                    </a:solidFill>
                  </a:tcPr>
                </a:tc>
                <a:tc vMerge="1">
                  <a:txBody>
                    <a:bodyPr/>
                    <a:lstStyle/>
                    <a:p>
                      <a:pPr marL="6350" indent="0">
                        <a:buFont typeface="Arial" panose="020B0604020202020204" pitchFamily="34" charset="0"/>
                        <a:buNone/>
                      </a:pPr>
                      <a:endParaRPr lang="en-CA" sz="800" i="1" dirty="0">
                        <a:solidFill>
                          <a:schemeClr val="tx1"/>
                        </a:solidFill>
                        <a:latin typeface="Calibri" panose="020F0502020204030204" pitchFamily="34" charset="0"/>
                      </a:endParaRPr>
                    </a:p>
                  </a:txBody>
                  <a:tcPr marL="70909" marR="70909" marT="25718" marB="25718" anchor="ctr"/>
                </a:tc>
                <a:extLst>
                  <a:ext uri="{0D108BD9-81ED-4DB2-BD59-A6C34878D82A}">
                    <a16:rowId xmlns:a16="http://schemas.microsoft.com/office/drawing/2014/main" val="10003"/>
                  </a:ext>
                </a:extLst>
              </a:tr>
              <a:tr h="1386854">
                <a:tc vMerge="1">
                  <a:txBody>
                    <a:bodyPr/>
                    <a:lstStyle/>
                    <a:p>
                      <a:endParaRPr lang="en-CA"/>
                    </a:p>
                  </a:txBody>
                  <a:tcPr/>
                </a:tc>
                <a:tc vMerge="1">
                  <a:txBody>
                    <a:bodyPr/>
                    <a:lstStyle/>
                    <a:p>
                      <a:endParaRPr lang="en-CA"/>
                    </a:p>
                  </a:txBody>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Discussion  #7</a:t>
                      </a:r>
                      <a:endParaRPr lang="en-US" sz="1200" i="1" dirty="0">
                        <a:solidFill>
                          <a:schemeClr val="tx1"/>
                        </a:solidFill>
                        <a:latin typeface="+mn-lt"/>
                      </a:endParaRPr>
                    </a:p>
                  </a:txBody>
                  <a:tcPr marL="70909" marR="70909" marT="25718" marB="25718" vert="vert270" anchor="ct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Discussion  #8</a:t>
                      </a:r>
                      <a:endParaRPr lang="en-US" sz="1200" i="1" dirty="0">
                        <a:solidFill>
                          <a:schemeClr val="tx1"/>
                        </a:solidFill>
                        <a:latin typeface="+mn-lt"/>
                      </a:endParaRPr>
                    </a:p>
                  </a:txBody>
                  <a:tcPr marL="70909" marR="70909" marT="25718" marB="25718" vert="vert270" anchor="ctr"/>
                </a:tc>
                <a:tc>
                  <a:txBody>
                    <a:bodyPr/>
                    <a:lstStyle/>
                    <a:p>
                      <a:pPr marL="0" indent="0" algn="r">
                        <a:buFont typeface="Arial" panose="020B0604020202020204" pitchFamily="34" charset="0"/>
                        <a:buNone/>
                      </a:pPr>
                      <a:r>
                        <a:rPr lang="en-US" sz="1200" dirty="0"/>
                        <a:t>Discussion #9</a:t>
                      </a:r>
                      <a:endParaRPr lang="en-US" sz="1200" i="0" dirty="0">
                        <a:solidFill>
                          <a:schemeClr val="tx1"/>
                        </a:solidFill>
                        <a:latin typeface="+mn-lt"/>
                      </a:endParaRPr>
                    </a:p>
                  </a:txBody>
                  <a:tcPr marL="70909" marR="70909" marT="25718" marB="25718" vert="vert270" anchor="ctr"/>
                </a:tc>
                <a:tc>
                  <a:txBody>
                    <a:bodyPr/>
                    <a:lstStyle/>
                    <a:p>
                      <a:pPr marL="0" indent="0" algn="r">
                        <a:buFont typeface="Arial" panose="020B0604020202020204" pitchFamily="34" charset="0"/>
                        <a:buNone/>
                      </a:pPr>
                      <a:r>
                        <a:rPr lang="en-US" sz="1200" dirty="0"/>
                        <a:t>Reflection #3</a:t>
                      </a:r>
                      <a:endParaRPr lang="en-US" sz="1200" i="0" dirty="0">
                        <a:solidFill>
                          <a:schemeClr val="tx1"/>
                        </a:solidFill>
                        <a:latin typeface="+mn-lt"/>
                      </a:endParaRPr>
                    </a:p>
                  </a:txBody>
                  <a:tcPr marL="70909" marR="70909" marT="25718" marB="25718" vert="vert270" anchor="ctr">
                    <a:solidFill>
                      <a:schemeClr val="bg2">
                        <a:lumMod val="90000"/>
                      </a:schemeClr>
                    </a:solidFill>
                  </a:tcPr>
                </a:tc>
                <a:tc vMerge="1">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600" i="1" dirty="0">
                        <a:solidFill>
                          <a:schemeClr val="tx1"/>
                        </a:solidFill>
                        <a:latin typeface="Calibri" panose="020F0502020204030204" pitchFamily="34" charset="0"/>
                      </a:endParaRPr>
                    </a:p>
                  </a:txBody>
                  <a:tcPr marL="71697" marR="71697" marT="34290" marB="34290" vert="vert270">
                    <a:solidFill>
                      <a:srgbClr val="E9EBF5"/>
                    </a:solidFill>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Discussion #10</a:t>
                      </a:r>
                      <a:endParaRPr lang="en-US" sz="1200" i="1" dirty="0">
                        <a:solidFill>
                          <a:schemeClr val="tx1"/>
                        </a:solidFill>
                        <a:latin typeface="+mn-lt"/>
                      </a:endParaRPr>
                    </a:p>
                  </a:txBody>
                  <a:tcPr marL="70909" marR="70909" marT="25718" marB="25718" vert="vert270" anchor="ctr">
                    <a:solidFill>
                      <a:srgbClr val="E9EBF5"/>
                    </a:solidFill>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Discussion  #11</a:t>
                      </a:r>
                      <a:endParaRPr lang="en-US" sz="1200" i="1" dirty="0">
                        <a:solidFill>
                          <a:schemeClr val="tx1"/>
                        </a:solidFill>
                        <a:latin typeface="+mn-lt"/>
                      </a:endParaRPr>
                    </a:p>
                  </a:txBody>
                  <a:tcPr marL="70909" marR="70909" marT="25718" marB="25718" vert="vert270" anchor="ctr">
                    <a:solidFill>
                      <a:srgbClr val="E9EBF5"/>
                    </a:solidFill>
                  </a:tcPr>
                </a:tc>
                <a:tc>
                  <a:txBody>
                    <a:bodyPr/>
                    <a:lstStyle/>
                    <a:p>
                      <a: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Discussion #12 </a:t>
                      </a:r>
                      <a:endParaRPr lang="en-US" sz="1200" i="0" dirty="0">
                        <a:solidFill>
                          <a:schemeClr val="tx1"/>
                        </a:solidFill>
                        <a:latin typeface="+mn-lt"/>
                      </a:endParaRPr>
                    </a:p>
                  </a:txBody>
                  <a:tcPr marL="70909" marR="70909" marT="25718" marB="25718" vert="vert270" anchor="ctr">
                    <a:solidFill>
                      <a:srgbClr val="E9EBF5"/>
                    </a:solidFill>
                  </a:tcPr>
                </a:tc>
                <a:tc>
                  <a:txBody>
                    <a:bodyPr/>
                    <a:lstStyle/>
                    <a:p>
                      <a:pPr marL="0" indent="0" algn="r">
                        <a:buFont typeface="Arial" panose="020B0604020202020204" pitchFamily="34" charset="0"/>
                        <a:buNone/>
                      </a:pPr>
                      <a:r>
                        <a:rPr lang="en-US" sz="1200" dirty="0"/>
                        <a:t>Reflection #4</a:t>
                      </a:r>
                      <a:endParaRPr lang="en-US" sz="1200" i="0" dirty="0">
                        <a:solidFill>
                          <a:schemeClr val="tx1"/>
                        </a:solidFill>
                        <a:latin typeface="+mn-lt"/>
                      </a:endParaRPr>
                    </a:p>
                  </a:txBody>
                  <a:tcPr marL="70909" marR="70909" marT="25718" marB="25718" vert="vert270">
                    <a:solidFill>
                      <a:schemeClr val="bg2">
                        <a:lumMod val="90000"/>
                      </a:schemeClr>
                    </a:solidFill>
                  </a:tcPr>
                </a:tc>
                <a:tc vMerge="1">
                  <a:txBody>
                    <a:bodyPr/>
                    <a:lstStyle/>
                    <a:p>
                      <a:endParaRPr lang="en-CA"/>
                    </a:p>
                  </a:txBody>
                  <a:tcPr/>
                </a:tc>
                <a:extLst>
                  <a:ext uri="{0D108BD9-81ED-4DB2-BD59-A6C34878D82A}">
                    <a16:rowId xmlns:a16="http://schemas.microsoft.com/office/drawing/2014/main" val="10004"/>
                  </a:ext>
                </a:extLst>
              </a:tr>
            </a:tbl>
          </a:graphicData>
        </a:graphic>
      </p:graphicFrame>
      <p:sp>
        <p:nvSpPr>
          <p:cNvPr id="4" name="Right Arrow 3"/>
          <p:cNvSpPr/>
          <p:nvPr/>
        </p:nvSpPr>
        <p:spPr>
          <a:xfrm>
            <a:off x="1825311" y="3621014"/>
            <a:ext cx="6871650" cy="630541"/>
          </a:xfrm>
          <a:prstGeom prst="rightArrow">
            <a:avLst/>
          </a:prstGeom>
          <a:solidFill>
            <a:schemeClr val="bg2"/>
          </a:solidFill>
          <a:ln>
            <a:solidFill>
              <a:srgbClr val="0070C0"/>
            </a:solidFill>
          </a:ln>
        </p:spPr>
        <p:style>
          <a:lnRef idx="1">
            <a:schemeClr val="accent6"/>
          </a:lnRef>
          <a:fillRef idx="3">
            <a:schemeClr val="accent6"/>
          </a:fillRef>
          <a:effectRef idx="2">
            <a:schemeClr val="accent6"/>
          </a:effectRef>
          <a:fontRef idx="minor">
            <a:schemeClr val="lt1"/>
          </a:fontRef>
        </p:style>
        <p:txBody>
          <a:bodyPr rtlCol="0" anchor="ctr"/>
          <a:lstStyle/>
          <a:p>
            <a:r>
              <a:rPr lang="en-US" sz="1200" b="1" dirty="0">
                <a:solidFill>
                  <a:sysClr val="windowText" lastClr="000000"/>
                </a:solidFill>
              </a:rPr>
              <a:t>IPC Competencies: Team Functioning, IP Communication &amp; Community-Centred Care</a:t>
            </a:r>
          </a:p>
        </p:txBody>
      </p:sp>
      <p:sp>
        <p:nvSpPr>
          <p:cNvPr id="5" name="Right Arrow 4"/>
          <p:cNvSpPr/>
          <p:nvPr/>
        </p:nvSpPr>
        <p:spPr>
          <a:xfrm>
            <a:off x="1825311" y="5453483"/>
            <a:ext cx="7115490" cy="630541"/>
          </a:xfrm>
          <a:prstGeom prst="rightArrow">
            <a:avLst/>
          </a:prstGeom>
          <a:solidFill>
            <a:schemeClr val="bg2"/>
          </a:solidFill>
          <a:ln>
            <a:solidFill>
              <a:srgbClr val="0070C0"/>
            </a:solidFill>
          </a:ln>
        </p:spPr>
        <p:style>
          <a:lnRef idx="1">
            <a:schemeClr val="accent6"/>
          </a:lnRef>
          <a:fillRef idx="3">
            <a:schemeClr val="accent6"/>
          </a:fillRef>
          <a:effectRef idx="2">
            <a:schemeClr val="accent6"/>
          </a:effectRef>
          <a:fontRef idx="minor">
            <a:schemeClr val="lt1"/>
          </a:fontRef>
        </p:style>
        <p:txBody>
          <a:bodyPr rtlCol="0" anchor="ctr"/>
          <a:lstStyle/>
          <a:p>
            <a:r>
              <a:rPr lang="en-US" sz="1200" b="1" dirty="0">
                <a:solidFill>
                  <a:sysClr val="windowText" lastClr="000000"/>
                </a:solidFill>
              </a:rPr>
              <a:t>IPC Competencies: Role Clarification, Collaborative Leadership &amp; IP Conflict Resolution</a:t>
            </a:r>
          </a:p>
        </p:txBody>
      </p:sp>
      <p:sp>
        <p:nvSpPr>
          <p:cNvPr id="7" name="U-Turn Arrow 6"/>
          <p:cNvSpPr/>
          <p:nvPr/>
        </p:nvSpPr>
        <p:spPr>
          <a:xfrm rot="5400000" flipV="1">
            <a:off x="669213" y="3806486"/>
            <a:ext cx="1287954" cy="301586"/>
          </a:xfrm>
          <a:prstGeom prst="uturnArrow">
            <a:avLst>
              <a:gd name="adj1" fmla="val 25000"/>
              <a:gd name="adj2" fmla="val 25000"/>
              <a:gd name="adj3" fmla="val 25000"/>
              <a:gd name="adj4" fmla="val 43750"/>
              <a:gd name="adj5" fmla="val 100000"/>
            </a:avLst>
          </a:prstGeom>
          <a:solidFill>
            <a:schemeClr val="bg2"/>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prstClr val="black"/>
              </a:solidFill>
            </a:endParaRPr>
          </a:p>
        </p:txBody>
      </p:sp>
      <p:sp>
        <p:nvSpPr>
          <p:cNvPr id="9" name="Right Arrow 8"/>
          <p:cNvSpPr/>
          <p:nvPr/>
        </p:nvSpPr>
        <p:spPr>
          <a:xfrm>
            <a:off x="2349838" y="6084024"/>
            <a:ext cx="6459743" cy="568901"/>
          </a:xfrm>
          <a:prstGeom prst="rightArrow">
            <a:avLst/>
          </a:prstGeom>
          <a:solidFill>
            <a:schemeClr val="accent1">
              <a:lumMod val="20000"/>
              <a:lumOff val="80000"/>
            </a:schemeClr>
          </a:solidFill>
          <a:ln>
            <a:solidFill>
              <a:srgbClr val="0070C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b="1" dirty="0">
                <a:solidFill>
                  <a:sysClr val="windowText" lastClr="000000"/>
                </a:solidFill>
              </a:rPr>
              <a:t>Interprofessional Practice Opportunities</a:t>
            </a:r>
          </a:p>
        </p:txBody>
      </p:sp>
    </p:spTree>
    <p:extLst>
      <p:ext uri="{BB962C8B-B14F-4D97-AF65-F5344CB8AC3E}">
        <p14:creationId xmlns:p14="http://schemas.microsoft.com/office/powerpoint/2010/main" val="2143442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8">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79777" y="639763"/>
            <a:ext cx="3046073" cy="5177377"/>
          </a:xfrm>
          <a:ln>
            <a:noFill/>
          </a:ln>
        </p:spPr>
        <p:txBody>
          <a:bodyPr>
            <a:normAutofit/>
          </a:bodyPr>
          <a:lstStyle/>
          <a:p>
            <a:r>
              <a:rPr lang="en-CA" sz="2500" b="1">
                <a:latin typeface="Minion Pro" panose="02040503050306020203" pitchFamily="18" charset="0"/>
              </a:rPr>
              <a:t>Mapping…macro to micro…it’s in the details…</a:t>
            </a:r>
            <a:endParaRPr lang="en-CA" sz="2500"/>
          </a:p>
        </p:txBody>
      </p:sp>
      <p:grpSp>
        <p:nvGrpSpPr>
          <p:cNvPr id="38" name="Group 30">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9" name="Oval 32">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Content Placeholder 3"/>
          <p:cNvPicPr>
            <a:picLocks noChangeAspect="1"/>
          </p:cNvPicPr>
          <p:nvPr/>
        </p:nvPicPr>
        <p:blipFill rotWithShape="1">
          <a:blip r:embed="rId6"/>
          <a:srcRect l="35106" t="34772" r="17376" b="24695"/>
          <a:stretch/>
        </p:blipFill>
        <p:spPr>
          <a:xfrm>
            <a:off x="715014" y="3821476"/>
            <a:ext cx="2105173" cy="1010058"/>
          </a:xfrm>
          <a:prstGeom prst="rect">
            <a:avLst/>
          </a:prstGeom>
        </p:spPr>
      </p:pic>
      <p:pic>
        <p:nvPicPr>
          <p:cNvPr id="5" name="Picture 4"/>
          <p:cNvPicPr>
            <a:picLocks noChangeAspect="1"/>
          </p:cNvPicPr>
          <p:nvPr/>
        </p:nvPicPr>
        <p:blipFill rotWithShape="1">
          <a:blip r:embed="rId7"/>
          <a:srcRect l="33500" t="34177" r="16500" b="19957"/>
          <a:stretch/>
        </p:blipFill>
        <p:spPr>
          <a:xfrm>
            <a:off x="1077523" y="2648409"/>
            <a:ext cx="2203166" cy="1136834"/>
          </a:xfrm>
          <a:prstGeom prst="rect">
            <a:avLst/>
          </a:prstGeom>
        </p:spPr>
      </p:pic>
      <p:pic>
        <p:nvPicPr>
          <p:cNvPr id="6" name="Picture 5"/>
          <p:cNvPicPr>
            <a:picLocks noChangeAspect="1"/>
          </p:cNvPicPr>
          <p:nvPr/>
        </p:nvPicPr>
        <p:blipFill rotWithShape="1">
          <a:blip r:embed="rId8"/>
          <a:srcRect l="41700" t="35600" r="23300" b="20134"/>
          <a:stretch/>
        </p:blipFill>
        <p:spPr>
          <a:xfrm>
            <a:off x="1947261" y="1480781"/>
            <a:ext cx="1647631" cy="1172173"/>
          </a:xfrm>
          <a:prstGeom prst="rect">
            <a:avLst/>
          </a:prstGeom>
        </p:spPr>
      </p:pic>
      <p:sp>
        <p:nvSpPr>
          <p:cNvPr id="17" name="Curved Down Arrow 16"/>
          <p:cNvSpPr/>
          <p:nvPr/>
        </p:nvSpPr>
        <p:spPr>
          <a:xfrm rot="19673622">
            <a:off x="622300" y="3343344"/>
            <a:ext cx="1250095" cy="460529"/>
          </a:xfrm>
          <a:prstGeom prst="curved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Down Arrow 17"/>
          <p:cNvSpPr/>
          <p:nvPr/>
        </p:nvSpPr>
        <p:spPr>
          <a:xfrm rot="19673622">
            <a:off x="1316183" y="2144170"/>
            <a:ext cx="1250095" cy="460529"/>
          </a:xfrm>
          <a:prstGeom prst="curved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p:cNvPicPr>
            <a:picLocks noChangeAspect="1"/>
          </p:cNvPicPr>
          <p:nvPr/>
        </p:nvPicPr>
        <p:blipFill rotWithShape="1">
          <a:blip r:embed="rId9"/>
          <a:srcRect l="18064" t="19071" r="18281" b="5258"/>
          <a:stretch/>
        </p:blipFill>
        <p:spPr>
          <a:xfrm>
            <a:off x="3762702" y="2024030"/>
            <a:ext cx="3431848" cy="2294789"/>
          </a:xfrm>
          <a:prstGeom prst="rect">
            <a:avLst/>
          </a:prstGeom>
        </p:spPr>
      </p:pic>
      <p:sp>
        <p:nvSpPr>
          <p:cNvPr id="23" name="TextBox 22"/>
          <p:cNvSpPr txBox="1"/>
          <p:nvPr/>
        </p:nvSpPr>
        <p:spPr>
          <a:xfrm>
            <a:off x="1470186" y="4875990"/>
            <a:ext cx="1234440" cy="530017"/>
          </a:xfrm>
          <a:prstGeom prst="rect">
            <a:avLst/>
          </a:prstGeom>
          <a:noFill/>
        </p:spPr>
        <p:txBody>
          <a:bodyPr wrap="none" rtlCol="0">
            <a:spAutoFit/>
          </a:bodyPr>
          <a:lstStyle/>
          <a:p>
            <a:pPr defTabSz="361188">
              <a:spcAft>
                <a:spcPts val="600"/>
              </a:spcAft>
            </a:pPr>
            <a:r>
              <a:rPr lang="en-US" sz="2844" kern="1200">
                <a:solidFill>
                  <a:schemeClr val="tx1"/>
                </a:solidFill>
                <a:latin typeface="+mn-lt"/>
                <a:ea typeface="+mn-ea"/>
                <a:cs typeface="+mn-cs"/>
              </a:rPr>
              <a:t>Macro</a:t>
            </a:r>
            <a:endParaRPr lang="en-US" sz="3600"/>
          </a:p>
        </p:txBody>
      </p:sp>
      <p:sp>
        <p:nvSpPr>
          <p:cNvPr id="24" name="TextBox 23"/>
          <p:cNvSpPr txBox="1"/>
          <p:nvPr/>
        </p:nvSpPr>
        <p:spPr>
          <a:xfrm>
            <a:off x="4928502" y="4875990"/>
            <a:ext cx="1146276" cy="530017"/>
          </a:xfrm>
          <a:prstGeom prst="rect">
            <a:avLst/>
          </a:prstGeom>
          <a:noFill/>
        </p:spPr>
        <p:txBody>
          <a:bodyPr wrap="none" rtlCol="0">
            <a:spAutoFit/>
          </a:bodyPr>
          <a:lstStyle/>
          <a:p>
            <a:pPr defTabSz="361188">
              <a:spcAft>
                <a:spcPts val="600"/>
              </a:spcAft>
            </a:pPr>
            <a:r>
              <a:rPr lang="en-US" sz="2844" kern="1200">
                <a:solidFill>
                  <a:schemeClr val="tx1"/>
                </a:solidFill>
                <a:latin typeface="+mn-lt"/>
                <a:ea typeface="+mn-ea"/>
                <a:cs typeface="+mn-cs"/>
              </a:rPr>
              <a:t>Micro</a:t>
            </a:r>
            <a:endParaRPr lang="en-US" sz="3600"/>
          </a:p>
        </p:txBody>
      </p:sp>
    </p:spTree>
    <p:extLst>
      <p:ext uri="{BB962C8B-B14F-4D97-AF65-F5344CB8AC3E}">
        <p14:creationId xmlns:p14="http://schemas.microsoft.com/office/powerpoint/2010/main" val="251982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69848" y="484632"/>
            <a:ext cx="10058400" cy="1609344"/>
          </a:xfrm>
        </p:spPr>
        <p:txBody>
          <a:bodyPr>
            <a:normAutofit/>
          </a:bodyPr>
          <a:lstStyle/>
          <a:p>
            <a:r>
              <a:rPr lang="en-US" dirty="0">
                <a:latin typeface="Minion Pro" panose="02040503050306020203" pitchFamily="18" charset="0"/>
              </a:rPr>
              <a:t>OIPC IPE mapping project</a:t>
            </a:r>
            <a:endParaRPr lang="en-CA" dirty="0">
              <a:latin typeface="Minion Pro" panose="02040503050306020203" pitchFamily="18"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926" r="12605" b="2"/>
          <a:stretch/>
        </p:blipFill>
        <p:spPr>
          <a:xfrm>
            <a:off x="1007196" y="2265037"/>
            <a:ext cx="5088800" cy="3907158"/>
          </a:xfrm>
          <a:prstGeom prst="rect">
            <a:avLst/>
          </a:prstGeom>
        </p:spPr>
      </p:pic>
      <p:sp>
        <p:nvSpPr>
          <p:cNvPr id="3" name="Content Placeholder 2"/>
          <p:cNvSpPr>
            <a:spLocks noGrp="1"/>
          </p:cNvSpPr>
          <p:nvPr>
            <p:ph idx="1"/>
          </p:nvPr>
        </p:nvSpPr>
        <p:spPr>
          <a:xfrm>
            <a:off x="6496216" y="2320412"/>
            <a:ext cx="4632031" cy="3851787"/>
          </a:xfrm>
        </p:spPr>
        <p:txBody>
          <a:bodyPr anchor="ctr">
            <a:normAutofit/>
          </a:bodyPr>
          <a:lstStyle/>
          <a:p>
            <a:pPr marL="0" indent="0">
              <a:buNone/>
            </a:pPr>
            <a:r>
              <a:rPr lang="en-CA" sz="1700" b="1"/>
              <a:t>Criteria</a:t>
            </a:r>
          </a:p>
          <a:p>
            <a:r>
              <a:rPr lang="en-CA" sz="1700"/>
              <a:t>iterative “living” resource for sharing curriculum across multiple programs</a:t>
            </a:r>
          </a:p>
          <a:p>
            <a:r>
              <a:rPr lang="en-CA" sz="1700"/>
              <a:t>pragmatic and collaborative in its development and implementation</a:t>
            </a:r>
          </a:p>
          <a:p>
            <a:r>
              <a:rPr lang="en-CA" sz="1700"/>
              <a:t>facilitate communication processes, while reducing duplication of work</a:t>
            </a:r>
          </a:p>
          <a:p>
            <a:r>
              <a:rPr lang="en-CA" sz="1700"/>
              <a:t>contribute to accreditation in a meaningful, authentic, and responsive way</a:t>
            </a:r>
          </a:p>
          <a:p>
            <a:r>
              <a:rPr lang="en-CA" sz="1700"/>
              <a:t>provide a template for other complex longitudinal curricula</a:t>
            </a:r>
          </a:p>
        </p:txBody>
      </p:sp>
      <p:sp>
        <p:nvSpPr>
          <p:cNvPr id="18" name="Oval 17">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94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490145" y="2376862"/>
            <a:ext cx="2640646" cy="2104273"/>
          </a:xfrm>
          <a:noFill/>
        </p:spPr>
        <p:txBody>
          <a:bodyPr>
            <a:normAutofit/>
          </a:bodyPr>
          <a:lstStyle/>
          <a:p>
            <a:pPr algn="ctr"/>
            <a:r>
              <a:rPr lang="en-US" sz="3000">
                <a:solidFill>
                  <a:srgbClr val="FFFFFF"/>
                </a:solidFill>
                <a:latin typeface="Minion Pro" panose="02040503050306020203" pitchFamily="18" charset="0"/>
              </a:rPr>
              <a:t>IPE RFHS mapping development</a:t>
            </a:r>
            <a:endParaRPr lang="en-CA" sz="3000">
              <a:solidFill>
                <a:srgbClr val="FFFFFF"/>
              </a:solidFill>
              <a:latin typeface="Minion Pro" panose="02040503050306020203" pitchFamily="18" charset="0"/>
            </a:endParaRPr>
          </a:p>
        </p:txBody>
      </p:sp>
      <p:sp>
        <p:nvSpPr>
          <p:cNvPr id="19" name="Rectangle 18">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p:cNvSpPr>
            <a:spLocks/>
          </p:cNvSpPr>
          <p:nvPr/>
        </p:nvSpPr>
        <p:spPr>
          <a:xfrm>
            <a:off x="6027941" y="1679695"/>
            <a:ext cx="5507536" cy="3507659"/>
          </a:xfrm>
          <a:prstGeom prst="rect">
            <a:avLst/>
          </a:prstGeom>
        </p:spPr>
        <p:txBody>
          <a:bodyPr>
            <a:normAutofit lnSpcReduction="10000"/>
          </a:bodyPr>
          <a:lstStyle/>
          <a:p>
            <a:pPr defTabSz="292608">
              <a:spcAft>
                <a:spcPts val="600"/>
              </a:spcAft>
            </a:pPr>
            <a:r>
              <a:rPr lang="en-CA" sz="1600" b="1" kern="1200" dirty="0">
                <a:solidFill>
                  <a:schemeClr val="tx1"/>
                </a:solidFill>
                <a:latin typeface="+mn-lt"/>
                <a:ea typeface="+mn-ea"/>
                <a:cs typeface="+mn-cs"/>
              </a:rPr>
              <a:t>Partner Consultation</a:t>
            </a:r>
            <a:endParaRPr lang="en-CA" sz="1600" kern="1200" dirty="0">
              <a:solidFill>
                <a:schemeClr val="tx1"/>
              </a:solidFill>
              <a:latin typeface="+mn-lt"/>
              <a:ea typeface="+mn-ea"/>
              <a:cs typeface="+mn-cs"/>
            </a:endParaRPr>
          </a:p>
          <a:p>
            <a:pPr marL="220472" lvl="1" defTabSz="292608">
              <a:spcAft>
                <a:spcPts val="600"/>
              </a:spcAft>
            </a:pPr>
            <a:r>
              <a:rPr lang="en-CA" sz="1600" kern="1200" dirty="0">
                <a:solidFill>
                  <a:schemeClr val="tx1"/>
                </a:solidFill>
                <a:latin typeface="+mn-lt"/>
                <a:ea typeface="+mn-ea"/>
                <a:cs typeface="+mn-cs"/>
              </a:rPr>
              <a:t> OIPC College leads</a:t>
            </a:r>
          </a:p>
          <a:p>
            <a:pPr marL="513080" lvl="3" defTabSz="292608">
              <a:spcAft>
                <a:spcPts val="600"/>
              </a:spcAft>
            </a:pPr>
            <a:r>
              <a:rPr lang="en-US" sz="1600" kern="1200" dirty="0">
                <a:solidFill>
                  <a:schemeClr val="tx1"/>
                </a:solidFill>
                <a:latin typeface="+mn-lt"/>
                <a:ea typeface="+mn-ea"/>
                <a:cs typeface="+mn-cs"/>
              </a:rPr>
              <a:t>Dentistry and Dental Hygiene</a:t>
            </a:r>
          </a:p>
          <a:p>
            <a:pPr marL="513080" lvl="3" defTabSz="292608">
              <a:spcAft>
                <a:spcPts val="600"/>
              </a:spcAft>
            </a:pPr>
            <a:r>
              <a:rPr lang="en-US" sz="1600" kern="1200" dirty="0">
                <a:solidFill>
                  <a:schemeClr val="tx1"/>
                </a:solidFill>
                <a:latin typeface="+mn-lt"/>
                <a:ea typeface="+mn-ea"/>
                <a:cs typeface="+mn-cs"/>
              </a:rPr>
              <a:t>Medicine</a:t>
            </a:r>
          </a:p>
          <a:p>
            <a:pPr marL="513080" lvl="3" defTabSz="292608">
              <a:spcAft>
                <a:spcPts val="600"/>
              </a:spcAft>
            </a:pPr>
            <a:r>
              <a:rPr lang="en-US" sz="1600" kern="1200" dirty="0">
                <a:solidFill>
                  <a:schemeClr val="tx1"/>
                </a:solidFill>
                <a:latin typeface="+mn-lt"/>
                <a:ea typeface="+mn-ea"/>
                <a:cs typeface="+mn-cs"/>
              </a:rPr>
              <a:t>Pharmacy</a:t>
            </a:r>
          </a:p>
          <a:p>
            <a:pPr marL="513080" lvl="3" defTabSz="292608">
              <a:spcAft>
                <a:spcPts val="600"/>
              </a:spcAft>
            </a:pPr>
            <a:r>
              <a:rPr lang="en-US" sz="1600" kern="1200" dirty="0">
                <a:solidFill>
                  <a:schemeClr val="tx1"/>
                </a:solidFill>
                <a:latin typeface="+mn-lt"/>
                <a:ea typeface="+mn-ea"/>
                <a:cs typeface="+mn-cs"/>
              </a:rPr>
              <a:t>Nursing</a:t>
            </a:r>
          </a:p>
          <a:p>
            <a:pPr marL="220472" lvl="2" defTabSz="292608">
              <a:spcAft>
                <a:spcPts val="600"/>
              </a:spcAft>
            </a:pPr>
            <a:r>
              <a:rPr lang="en-US" sz="1600" kern="1200" dirty="0">
                <a:solidFill>
                  <a:schemeClr val="tx1"/>
                </a:solidFill>
                <a:latin typeface="+mn-lt"/>
                <a:ea typeface="+mn-ea"/>
                <a:cs typeface="+mn-cs"/>
              </a:rPr>
              <a:t>OIPC Practice Coordinator</a:t>
            </a:r>
          </a:p>
          <a:p>
            <a:pPr marL="220472" lvl="1" defTabSz="292608">
              <a:spcAft>
                <a:spcPts val="600"/>
              </a:spcAft>
            </a:pPr>
            <a:r>
              <a:rPr lang="en-US" sz="1600" kern="1200" dirty="0">
                <a:solidFill>
                  <a:schemeClr val="tx1"/>
                </a:solidFill>
                <a:latin typeface="+mn-lt"/>
                <a:ea typeface="+mn-ea"/>
                <a:cs typeface="+mn-cs"/>
              </a:rPr>
              <a:t>IPE Department Leads, College of Rehabilitation Sciences</a:t>
            </a:r>
          </a:p>
          <a:p>
            <a:pPr marL="220472" lvl="1" defTabSz="292608">
              <a:spcAft>
                <a:spcPts val="600"/>
              </a:spcAft>
            </a:pPr>
            <a:r>
              <a:rPr lang="en-US" sz="1600" kern="1200" dirty="0">
                <a:solidFill>
                  <a:schemeClr val="tx1"/>
                </a:solidFill>
                <a:latin typeface="+mn-lt"/>
                <a:ea typeface="+mn-ea"/>
                <a:cs typeface="+mn-cs"/>
              </a:rPr>
              <a:t>Faculty-wide Integrated Accreditation Unit</a:t>
            </a:r>
          </a:p>
          <a:p>
            <a:pPr marL="220472" lvl="1" defTabSz="292608">
              <a:spcAft>
                <a:spcPts val="600"/>
              </a:spcAft>
            </a:pPr>
            <a:r>
              <a:rPr lang="en-US" sz="1600" kern="1200" dirty="0">
                <a:solidFill>
                  <a:schemeClr val="tx1"/>
                </a:solidFill>
                <a:latin typeface="+mn-lt"/>
                <a:ea typeface="+mn-ea"/>
                <a:cs typeface="+mn-cs"/>
              </a:rPr>
              <a:t>Curriculum mapping expert</a:t>
            </a:r>
            <a:endParaRPr lang="en-CA" sz="1600" kern="1200" dirty="0">
              <a:solidFill>
                <a:schemeClr val="tx1"/>
              </a:solidFill>
              <a:latin typeface="+mn-lt"/>
              <a:ea typeface="+mn-ea"/>
              <a:cs typeface="+mn-cs"/>
            </a:endParaRPr>
          </a:p>
          <a:p>
            <a:pPr marL="344488" lvl="1">
              <a:spcAft>
                <a:spcPts val="600"/>
              </a:spcAft>
            </a:pPr>
            <a:endParaRPr lang="en-CA"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9809" y="2021987"/>
            <a:ext cx="1540748" cy="1099388"/>
          </a:xfrm>
          <a:prstGeom prst="rect">
            <a:avLst/>
          </a:prstGeom>
        </p:spPr>
      </p:pic>
      <p:sp>
        <p:nvSpPr>
          <p:cNvPr id="8" name="TextBox 7"/>
          <p:cNvSpPr txBox="1"/>
          <p:nvPr/>
        </p:nvSpPr>
        <p:spPr>
          <a:xfrm>
            <a:off x="10108052" y="3139775"/>
            <a:ext cx="1157689" cy="210507"/>
          </a:xfrm>
          <a:prstGeom prst="rect">
            <a:avLst/>
          </a:prstGeom>
          <a:noFill/>
        </p:spPr>
        <p:txBody>
          <a:bodyPr wrap="none" rtlCol="0">
            <a:spAutoFit/>
          </a:bodyPr>
          <a:lstStyle/>
          <a:p>
            <a:pPr defTabSz="292608">
              <a:spcAft>
                <a:spcPts val="600"/>
              </a:spcAft>
            </a:pPr>
            <a:r>
              <a:rPr lang="en-CA" sz="768" kern="1200">
                <a:solidFill>
                  <a:schemeClr val="tx1"/>
                </a:solidFill>
                <a:latin typeface="+mn-lt"/>
                <a:ea typeface="+mn-ea"/>
                <a:cs typeface="+mn-cs"/>
              </a:rPr>
              <a:t>© Creative Commons</a:t>
            </a:r>
            <a:endParaRPr lang="en-CA" sz="1200"/>
          </a:p>
        </p:txBody>
      </p:sp>
    </p:spTree>
    <p:extLst>
      <p:ext uri="{BB962C8B-B14F-4D97-AF65-F5344CB8AC3E}">
        <p14:creationId xmlns:p14="http://schemas.microsoft.com/office/powerpoint/2010/main" val="3903574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69848" y="484632"/>
            <a:ext cx="10058400" cy="1609344"/>
          </a:xfrm>
        </p:spPr>
        <p:txBody>
          <a:bodyPr>
            <a:normAutofit/>
          </a:bodyPr>
          <a:lstStyle/>
          <a:p>
            <a:r>
              <a:rPr lang="en-US">
                <a:latin typeface="Minion Pro" panose="02040503050306020203" pitchFamily="18" charset="0"/>
              </a:rPr>
              <a:t>IPE RFHS mapping development</a:t>
            </a:r>
            <a:endParaRPr lang="en-CA">
              <a:latin typeface="Minion Pro" panose="02040503050306020203"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870" r="12682"/>
          <a:stretch/>
        </p:blipFill>
        <p:spPr>
          <a:xfrm>
            <a:off x="1007196" y="2265037"/>
            <a:ext cx="5088800" cy="3907158"/>
          </a:xfrm>
          <a:prstGeom prst="rect">
            <a:avLst/>
          </a:prstGeom>
        </p:spPr>
      </p:pic>
      <p:sp>
        <p:nvSpPr>
          <p:cNvPr id="3" name="Content Placeholder 2"/>
          <p:cNvSpPr>
            <a:spLocks noGrp="1"/>
          </p:cNvSpPr>
          <p:nvPr>
            <p:ph idx="1"/>
          </p:nvPr>
        </p:nvSpPr>
        <p:spPr>
          <a:xfrm>
            <a:off x="6496216" y="2320412"/>
            <a:ext cx="4632031" cy="3851787"/>
          </a:xfrm>
        </p:spPr>
        <p:txBody>
          <a:bodyPr anchor="ctr">
            <a:normAutofit/>
          </a:bodyPr>
          <a:lstStyle/>
          <a:p>
            <a:pPr marL="0" indent="0">
              <a:buNone/>
            </a:pPr>
            <a:r>
              <a:rPr lang="en-US" b="1" dirty="0"/>
              <a:t>Considerations</a:t>
            </a:r>
          </a:p>
          <a:p>
            <a:pPr lvl="1"/>
            <a:r>
              <a:rPr lang="en-US" dirty="0"/>
              <a:t>Amount of detail</a:t>
            </a:r>
          </a:p>
          <a:p>
            <a:pPr lvl="1"/>
            <a:r>
              <a:rPr lang="en-US" dirty="0"/>
              <a:t>Embedded links</a:t>
            </a:r>
          </a:p>
          <a:p>
            <a:pPr lvl="1"/>
            <a:r>
              <a:rPr lang="en-US" dirty="0"/>
              <a:t>Filtering options</a:t>
            </a:r>
          </a:p>
          <a:p>
            <a:pPr lvl="1"/>
            <a:r>
              <a:rPr lang="en-US" dirty="0"/>
              <a:t>Accessibility of software (cost and ease of use)</a:t>
            </a:r>
          </a:p>
          <a:p>
            <a:pPr marL="0" indent="0">
              <a:buNone/>
            </a:pPr>
            <a:r>
              <a:rPr lang="en-CA" b="1" dirty="0"/>
              <a:t>Options</a:t>
            </a:r>
          </a:p>
          <a:p>
            <a:pPr lvl="1"/>
            <a:r>
              <a:rPr lang="en-CA" dirty="0"/>
              <a:t>Excel</a:t>
            </a:r>
          </a:p>
          <a:p>
            <a:pPr lvl="1"/>
            <a:r>
              <a:rPr lang="en-CA" dirty="0"/>
              <a:t>MS Word</a:t>
            </a:r>
          </a:p>
          <a:p>
            <a:pPr lvl="1"/>
            <a:r>
              <a:rPr lang="en-CA" dirty="0"/>
              <a:t>e-LMS</a:t>
            </a:r>
          </a:p>
          <a:p>
            <a:pPr lvl="1"/>
            <a:r>
              <a:rPr lang="en-CA" dirty="0"/>
              <a:t>SmartArt</a:t>
            </a:r>
          </a:p>
          <a:p>
            <a:pPr lvl="1"/>
            <a:endParaRPr lang="en-CA" dirty="0"/>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4650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6" end="6"/>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2F9B8D9-2A0F-48A2-AD9F-81D8C4970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70109" y="484632"/>
            <a:ext cx="6730277" cy="1609344"/>
          </a:xfrm>
          <a:ln>
            <a:noFill/>
          </a:ln>
        </p:spPr>
        <p:txBody>
          <a:bodyPr>
            <a:normAutofit/>
          </a:bodyPr>
          <a:lstStyle/>
          <a:p>
            <a:r>
              <a:rPr lang="en-US" sz="4400">
                <a:latin typeface="Minion Pro" panose="02040503050306020203" pitchFamily="18" charset="0"/>
              </a:rPr>
              <a:t>IPE RFHS mapping details</a:t>
            </a:r>
            <a:endParaRPr lang="en-CA" sz="4400">
              <a:latin typeface="Minion Pro" panose="02040503050306020203" pitchFamily="18" charset="0"/>
            </a:endParaRPr>
          </a:p>
        </p:txBody>
      </p:sp>
      <p:sp>
        <p:nvSpPr>
          <p:cNvPr id="3" name="Content Placeholder 2"/>
          <p:cNvSpPr>
            <a:spLocks noGrp="1"/>
          </p:cNvSpPr>
          <p:nvPr>
            <p:ph idx="1"/>
          </p:nvPr>
        </p:nvSpPr>
        <p:spPr>
          <a:xfrm>
            <a:off x="4970109" y="1757680"/>
            <a:ext cx="6730276" cy="4414520"/>
          </a:xfrm>
        </p:spPr>
        <p:txBody>
          <a:bodyPr>
            <a:normAutofit/>
          </a:bodyPr>
          <a:lstStyle/>
          <a:p>
            <a:pPr marL="0" indent="0">
              <a:buNone/>
            </a:pPr>
            <a:r>
              <a:rPr lang="en-CA" sz="1800" b="1" dirty="0">
                <a:solidFill>
                  <a:schemeClr val="accent2"/>
                </a:solidFill>
              </a:rPr>
              <a:t>Categories</a:t>
            </a:r>
            <a:endParaRPr lang="en-CA" sz="1800" dirty="0">
              <a:solidFill>
                <a:schemeClr val="accent2"/>
              </a:solidFill>
            </a:endParaRPr>
          </a:p>
          <a:p>
            <a:pPr lvl="1"/>
            <a:r>
              <a:rPr lang="en-CA" sz="1500" b="1" dirty="0"/>
              <a:t>Learners - </a:t>
            </a:r>
            <a:r>
              <a:rPr lang="en-CA" sz="1500" dirty="0"/>
              <a:t>year of program, t</a:t>
            </a:r>
            <a:r>
              <a:rPr lang="en-US" sz="1500" dirty="0"/>
              <a:t>erm, course #</a:t>
            </a:r>
          </a:p>
          <a:p>
            <a:pPr lvl="1"/>
            <a:r>
              <a:rPr lang="en-US" sz="1500" b="1" dirty="0"/>
              <a:t>Session - </a:t>
            </a:r>
            <a:r>
              <a:rPr lang="en-US" sz="1500" dirty="0"/>
              <a:t>title, topic, learning objectives</a:t>
            </a:r>
          </a:p>
          <a:p>
            <a:pPr lvl="1"/>
            <a:r>
              <a:rPr lang="en-US" sz="1500" b="1" dirty="0"/>
              <a:t>Collaboration Competency </a:t>
            </a:r>
            <a:r>
              <a:rPr lang="en-US" sz="1500" dirty="0"/>
              <a:t>(CIHC, 2010)</a:t>
            </a:r>
          </a:p>
          <a:p>
            <a:pPr lvl="2"/>
            <a:r>
              <a:rPr lang="en-US" sz="1500" dirty="0"/>
              <a:t>Role Clarification</a:t>
            </a:r>
          </a:p>
          <a:p>
            <a:pPr lvl="2"/>
            <a:r>
              <a:rPr lang="en-US" sz="1500" dirty="0"/>
              <a:t>Team Functioning</a:t>
            </a:r>
          </a:p>
          <a:p>
            <a:pPr lvl="2"/>
            <a:r>
              <a:rPr lang="en-US" sz="1500" dirty="0"/>
              <a:t>IP Communication</a:t>
            </a:r>
          </a:p>
          <a:p>
            <a:pPr lvl="2"/>
            <a:r>
              <a:rPr lang="en-US" sz="1500" dirty="0"/>
              <a:t>IP Conflict Resolution</a:t>
            </a:r>
          </a:p>
          <a:p>
            <a:pPr lvl="2"/>
            <a:r>
              <a:rPr lang="en-US" sz="1500" dirty="0"/>
              <a:t>Collaborative Leadership</a:t>
            </a:r>
          </a:p>
          <a:p>
            <a:pPr lvl="2"/>
            <a:r>
              <a:rPr lang="en-US" sz="1500" dirty="0"/>
              <a:t>Patient/Client/Family/ Community-</a:t>
            </a:r>
            <a:r>
              <a:rPr lang="en-US" sz="1500" dirty="0" err="1"/>
              <a:t>centred</a:t>
            </a:r>
            <a:r>
              <a:rPr lang="en-US" sz="1500" dirty="0"/>
              <a:t> Care</a:t>
            </a:r>
          </a:p>
          <a:p>
            <a:pPr lvl="1"/>
            <a:r>
              <a:rPr lang="en-US" sz="1500" b="1" dirty="0"/>
              <a:t>Learning Strategy - </a:t>
            </a:r>
            <a:r>
              <a:rPr lang="en-US" sz="1500" dirty="0"/>
              <a:t>lecture, tutorial, on-line discussion, simulation, experiential learning</a:t>
            </a:r>
          </a:p>
          <a:p>
            <a:pPr lvl="1"/>
            <a:r>
              <a:rPr lang="en-US" sz="1500" b="1" dirty="0"/>
              <a:t>Learning Continuum </a:t>
            </a:r>
            <a:r>
              <a:rPr lang="en-US" sz="1500" dirty="0"/>
              <a:t>- novice / beginner, functional, competent, proficient/skilled, expert</a:t>
            </a:r>
          </a:p>
          <a:p>
            <a:pPr lvl="2"/>
            <a:endParaRPr lang="en-US" sz="1500" dirty="0"/>
          </a:p>
          <a:p>
            <a:pPr lvl="2"/>
            <a:endParaRPr lang="en-US" sz="1500" dirty="0"/>
          </a:p>
          <a:p>
            <a:pPr lvl="1"/>
            <a:endParaRPr lang="en-US" sz="1500" dirty="0"/>
          </a:p>
          <a:p>
            <a:pPr lvl="1"/>
            <a:endParaRPr lang="en-US" sz="1500" dirty="0"/>
          </a:p>
          <a:p>
            <a:pPr lvl="1"/>
            <a:endParaRPr lang="en-CA" sz="1500" dirty="0"/>
          </a:p>
          <a:p>
            <a:pPr lvl="1"/>
            <a:endParaRPr lang="en-CA" sz="1500" dirty="0"/>
          </a:p>
        </p:txBody>
      </p:sp>
      <p:grpSp>
        <p:nvGrpSpPr>
          <p:cNvPr id="13" name="Group 12">
            <a:extLst>
              <a:ext uri="{FF2B5EF4-FFF2-40B4-BE49-F238E27FC236}">
                <a16:creationId xmlns:a16="http://schemas.microsoft.com/office/drawing/2014/main" id="{0F7E20FF-7DA6-46B7-AB0E-E6CBFDD072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6BE624B6-B9F4-4C3F-9F6E-2182D90EC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8710C23B-B5E1-45A6-80F6-55643AC6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6" name="Group 5"/>
          <p:cNvGrpSpPr/>
          <p:nvPr/>
        </p:nvGrpSpPr>
        <p:grpSpPr>
          <a:xfrm>
            <a:off x="633999" y="1558983"/>
            <a:ext cx="3722101" cy="3750294"/>
            <a:chOff x="6754483" y="1937412"/>
            <a:chExt cx="2131342" cy="2147486"/>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4483" y="1937412"/>
              <a:ext cx="1910749" cy="1910749"/>
            </a:xfrm>
            <a:prstGeom prst="rect">
              <a:avLst/>
            </a:prstGeom>
          </p:spPr>
        </p:pic>
        <p:sp>
          <p:nvSpPr>
            <p:cNvPr id="5" name="TextBox 4"/>
            <p:cNvSpPr txBox="1"/>
            <p:nvPr/>
          </p:nvSpPr>
          <p:spPr>
            <a:xfrm>
              <a:off x="7192926" y="3807899"/>
              <a:ext cx="1692899" cy="276999"/>
            </a:xfrm>
            <a:prstGeom prst="rect">
              <a:avLst/>
            </a:prstGeom>
            <a:noFill/>
          </p:spPr>
          <p:txBody>
            <a:bodyPr wrap="none" rtlCol="0">
              <a:spAutoFit/>
            </a:bodyPr>
            <a:lstStyle/>
            <a:p>
              <a:pPr defTabSz="795528">
                <a:spcAft>
                  <a:spcPts val="600"/>
                </a:spcAft>
              </a:pPr>
              <a:r>
                <a:rPr lang="en-CA" sz="2088" kern="1200">
                  <a:solidFill>
                    <a:schemeClr val="tx1"/>
                  </a:solidFill>
                  <a:latin typeface="+mn-lt"/>
                  <a:ea typeface="+mn-ea"/>
                  <a:cs typeface="+mn-cs"/>
                </a:rPr>
                <a:t>© Creative Commons</a:t>
              </a:r>
              <a:endParaRPr lang="en-CA" sz="1200"/>
            </a:p>
          </p:txBody>
        </p:sp>
      </p:grpSp>
    </p:spTree>
    <p:extLst>
      <p:ext uri="{BB962C8B-B14F-4D97-AF65-F5344CB8AC3E}">
        <p14:creationId xmlns:p14="http://schemas.microsoft.com/office/powerpoint/2010/main" val="3105253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2F9B8D9-2A0F-48A2-AD9F-81D8C4970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70109" y="484632"/>
            <a:ext cx="6730277" cy="1609344"/>
          </a:xfrm>
          <a:ln>
            <a:noFill/>
          </a:ln>
        </p:spPr>
        <p:txBody>
          <a:bodyPr>
            <a:normAutofit/>
          </a:bodyPr>
          <a:lstStyle/>
          <a:p>
            <a:r>
              <a:rPr lang="en-US" sz="4400">
                <a:latin typeface="Minion Pro" panose="02040503050306020203" pitchFamily="18" charset="0"/>
              </a:rPr>
              <a:t>IPE RFHS mapping details</a:t>
            </a:r>
            <a:endParaRPr lang="en-CA" sz="4400">
              <a:latin typeface="Minion Pro" panose="02040503050306020203" pitchFamily="18" charset="0"/>
            </a:endParaRPr>
          </a:p>
        </p:txBody>
      </p:sp>
      <p:sp>
        <p:nvSpPr>
          <p:cNvPr id="3" name="Content Placeholder 2"/>
          <p:cNvSpPr>
            <a:spLocks noGrp="1"/>
          </p:cNvSpPr>
          <p:nvPr>
            <p:ph idx="1"/>
          </p:nvPr>
        </p:nvSpPr>
        <p:spPr>
          <a:xfrm>
            <a:off x="4970110" y="1838960"/>
            <a:ext cx="6730276" cy="4200299"/>
          </a:xfrm>
        </p:spPr>
        <p:txBody>
          <a:bodyPr>
            <a:normAutofit lnSpcReduction="10000"/>
          </a:bodyPr>
          <a:lstStyle/>
          <a:p>
            <a:pPr marL="0" indent="0">
              <a:buNone/>
            </a:pPr>
            <a:r>
              <a:rPr lang="en-CA" sz="1700" b="1" dirty="0">
                <a:solidFill>
                  <a:schemeClr val="accent2"/>
                </a:solidFill>
              </a:rPr>
              <a:t>Categories cont’d</a:t>
            </a:r>
            <a:endParaRPr lang="en-CA" sz="1700" dirty="0">
              <a:solidFill>
                <a:schemeClr val="accent2"/>
              </a:solidFill>
            </a:endParaRPr>
          </a:p>
          <a:p>
            <a:pPr lvl="1"/>
            <a:r>
              <a:rPr lang="en-US" sz="1700" b="1" dirty="0"/>
              <a:t>Competency Target </a:t>
            </a:r>
            <a:r>
              <a:rPr lang="en-US" sz="1700" dirty="0"/>
              <a:t>(Charles, et al., 2010)</a:t>
            </a:r>
          </a:p>
          <a:p>
            <a:pPr lvl="2"/>
            <a:r>
              <a:rPr lang="en-US" sz="1700" dirty="0"/>
              <a:t>Exposure / Awareness</a:t>
            </a:r>
          </a:p>
          <a:p>
            <a:pPr lvl="2"/>
            <a:r>
              <a:rPr lang="en-US" sz="1700" dirty="0"/>
              <a:t>Immersion / Application</a:t>
            </a:r>
          </a:p>
          <a:p>
            <a:pPr lvl="2"/>
            <a:r>
              <a:rPr lang="en-US" sz="1700" dirty="0"/>
              <a:t>Competence / Integration</a:t>
            </a:r>
          </a:p>
          <a:p>
            <a:pPr lvl="2"/>
            <a:r>
              <a:rPr lang="en-US" sz="1700" dirty="0"/>
              <a:t>Mastery</a:t>
            </a:r>
          </a:p>
          <a:p>
            <a:pPr lvl="1"/>
            <a:r>
              <a:rPr lang="en-US" sz="1700" b="1" dirty="0"/>
              <a:t>IPE Educational Outcomes</a:t>
            </a:r>
            <a:r>
              <a:rPr lang="en-US" sz="1700" dirty="0"/>
              <a:t> (</a:t>
            </a:r>
            <a:r>
              <a:rPr lang="en-US" altLang="en-US" sz="1700" dirty="0"/>
              <a:t>Adapted by Barr et al., 2000 from Kirkpatrick, 1967) </a:t>
            </a:r>
            <a:endParaRPr lang="en-US" sz="1700" dirty="0"/>
          </a:p>
          <a:p>
            <a:pPr lvl="2"/>
            <a:r>
              <a:rPr lang="en-US" sz="1700" dirty="0"/>
              <a:t>Level 1: Learners' reaction to experience</a:t>
            </a:r>
          </a:p>
          <a:p>
            <a:pPr lvl="2"/>
            <a:r>
              <a:rPr lang="en-US" sz="1700" dirty="0"/>
              <a:t>Level 2a: Modification of perceptions &amp; attitudes</a:t>
            </a:r>
          </a:p>
          <a:p>
            <a:pPr lvl="2"/>
            <a:r>
              <a:rPr lang="en-US" sz="1700" dirty="0"/>
              <a:t>Level 2b: Acquisition of knowledge &amp; skills</a:t>
            </a:r>
          </a:p>
          <a:p>
            <a:pPr lvl="2"/>
            <a:r>
              <a:rPr lang="en-US" sz="1700" dirty="0"/>
              <a:t>Level 3: </a:t>
            </a:r>
            <a:r>
              <a:rPr lang="en-US" sz="1700" dirty="0" err="1"/>
              <a:t>Behavioural</a:t>
            </a:r>
            <a:r>
              <a:rPr lang="en-US" sz="1700" dirty="0"/>
              <a:t> change</a:t>
            </a:r>
          </a:p>
          <a:p>
            <a:pPr lvl="2"/>
            <a:r>
              <a:rPr lang="en-US" sz="1700" dirty="0"/>
              <a:t>Level 4a: Change in organizational practice</a:t>
            </a:r>
          </a:p>
          <a:p>
            <a:pPr lvl="2"/>
            <a:r>
              <a:rPr lang="en-US" sz="1700" dirty="0"/>
              <a:t>Level 4b: Benefits to patients/clients</a:t>
            </a:r>
          </a:p>
          <a:p>
            <a:pPr lvl="2"/>
            <a:endParaRPr lang="en-US" sz="1700" dirty="0"/>
          </a:p>
          <a:p>
            <a:pPr lvl="1"/>
            <a:endParaRPr lang="en-US" sz="1700" dirty="0"/>
          </a:p>
          <a:p>
            <a:pPr lvl="1"/>
            <a:endParaRPr lang="en-US" sz="1700" dirty="0"/>
          </a:p>
          <a:p>
            <a:pPr lvl="1"/>
            <a:endParaRPr lang="en-CA" sz="1700" dirty="0"/>
          </a:p>
          <a:p>
            <a:pPr lvl="1"/>
            <a:endParaRPr lang="en-CA" sz="1700" dirty="0"/>
          </a:p>
        </p:txBody>
      </p:sp>
      <p:grpSp>
        <p:nvGrpSpPr>
          <p:cNvPr id="13" name="Group 12">
            <a:extLst>
              <a:ext uri="{FF2B5EF4-FFF2-40B4-BE49-F238E27FC236}">
                <a16:creationId xmlns:a16="http://schemas.microsoft.com/office/drawing/2014/main" id="{0F7E20FF-7DA6-46B7-AB0E-E6CBFDD072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6BE624B6-B9F4-4C3F-9F6E-2182D90EC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8710C23B-B5E1-45A6-80F6-55643AC6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4" name="Group 3"/>
          <p:cNvGrpSpPr/>
          <p:nvPr/>
        </p:nvGrpSpPr>
        <p:grpSpPr>
          <a:xfrm>
            <a:off x="633999" y="1558983"/>
            <a:ext cx="3722101" cy="3750294"/>
            <a:chOff x="6754483" y="1937412"/>
            <a:chExt cx="2131342" cy="2147486"/>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4483" y="1937412"/>
              <a:ext cx="1910749" cy="1910749"/>
            </a:xfrm>
            <a:prstGeom prst="rect">
              <a:avLst/>
            </a:prstGeom>
          </p:spPr>
        </p:pic>
        <p:sp>
          <p:nvSpPr>
            <p:cNvPr id="6" name="TextBox 5"/>
            <p:cNvSpPr txBox="1"/>
            <p:nvPr/>
          </p:nvSpPr>
          <p:spPr>
            <a:xfrm>
              <a:off x="7192926" y="3807899"/>
              <a:ext cx="1692899" cy="276999"/>
            </a:xfrm>
            <a:prstGeom prst="rect">
              <a:avLst/>
            </a:prstGeom>
            <a:noFill/>
          </p:spPr>
          <p:txBody>
            <a:bodyPr wrap="none" rtlCol="0">
              <a:spAutoFit/>
            </a:bodyPr>
            <a:lstStyle/>
            <a:p>
              <a:pPr defTabSz="795528">
                <a:spcAft>
                  <a:spcPts val="600"/>
                </a:spcAft>
              </a:pPr>
              <a:r>
                <a:rPr lang="en-CA" sz="2088" kern="1200">
                  <a:solidFill>
                    <a:schemeClr val="tx1"/>
                  </a:solidFill>
                  <a:latin typeface="+mn-lt"/>
                  <a:ea typeface="+mn-ea"/>
                  <a:cs typeface="+mn-cs"/>
                </a:rPr>
                <a:t>© Creative Commons</a:t>
              </a:r>
              <a:endParaRPr lang="en-CA" sz="1200"/>
            </a:p>
          </p:txBody>
        </p:sp>
      </p:grpSp>
    </p:spTree>
    <p:extLst>
      <p:ext uri="{BB962C8B-B14F-4D97-AF65-F5344CB8AC3E}">
        <p14:creationId xmlns:p14="http://schemas.microsoft.com/office/powerpoint/2010/main" val="1680552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F9B8D9-2A0F-48A2-AD9F-81D8C4970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70109" y="484632"/>
            <a:ext cx="6730277" cy="1609344"/>
          </a:xfrm>
          <a:ln>
            <a:noFill/>
          </a:ln>
        </p:spPr>
        <p:txBody>
          <a:bodyPr>
            <a:normAutofit/>
          </a:bodyPr>
          <a:lstStyle/>
          <a:p>
            <a:r>
              <a:rPr lang="en-US" sz="4400">
                <a:latin typeface="Minion Pro" panose="02040503050306020203" pitchFamily="18" charset="0"/>
              </a:rPr>
              <a:t>IPE RFHS mapping details</a:t>
            </a:r>
            <a:endParaRPr lang="en-CA" sz="4400">
              <a:latin typeface="Minion Pro" panose="02040503050306020203" pitchFamily="18" charset="0"/>
            </a:endParaRPr>
          </a:p>
        </p:txBody>
      </p:sp>
      <p:sp>
        <p:nvSpPr>
          <p:cNvPr id="3" name="Content Placeholder 2"/>
          <p:cNvSpPr>
            <a:spLocks noGrp="1"/>
          </p:cNvSpPr>
          <p:nvPr>
            <p:ph idx="1"/>
          </p:nvPr>
        </p:nvSpPr>
        <p:spPr>
          <a:xfrm>
            <a:off x="4970109" y="1855801"/>
            <a:ext cx="6730276" cy="4050792"/>
          </a:xfrm>
        </p:spPr>
        <p:txBody>
          <a:bodyPr>
            <a:normAutofit fontScale="92500" lnSpcReduction="20000"/>
          </a:bodyPr>
          <a:lstStyle/>
          <a:p>
            <a:pPr marL="0" indent="0">
              <a:buNone/>
            </a:pPr>
            <a:r>
              <a:rPr lang="en-CA" sz="1500" b="1" dirty="0">
                <a:solidFill>
                  <a:schemeClr val="accent2"/>
                </a:solidFill>
              </a:rPr>
              <a:t>Categories cont’d</a:t>
            </a:r>
            <a:endParaRPr lang="en-CA" sz="1500" dirty="0">
              <a:solidFill>
                <a:schemeClr val="accent2"/>
              </a:solidFill>
            </a:endParaRPr>
          </a:p>
          <a:p>
            <a:pPr lvl="1"/>
            <a:r>
              <a:rPr lang="en-CA" sz="1500" b="1" dirty="0"/>
              <a:t>Learning</a:t>
            </a:r>
            <a:r>
              <a:rPr lang="en-US" sz="1500" b="1" dirty="0"/>
              <a:t> Domains </a:t>
            </a:r>
            <a:r>
              <a:rPr lang="en-US" sz="1500" dirty="0"/>
              <a:t>(Bloom, 1956)</a:t>
            </a:r>
          </a:p>
          <a:p>
            <a:pPr lvl="2"/>
            <a:r>
              <a:rPr lang="en-US" sz="1500" dirty="0"/>
              <a:t>Cognitive (“know”)</a:t>
            </a:r>
          </a:p>
          <a:p>
            <a:pPr lvl="2"/>
            <a:r>
              <a:rPr lang="en-US" sz="1500" dirty="0"/>
              <a:t>Psychomotor (“do”)</a:t>
            </a:r>
          </a:p>
          <a:p>
            <a:pPr lvl="2"/>
            <a:r>
              <a:rPr lang="en-US" sz="1500" dirty="0"/>
              <a:t>Affective (“be”)</a:t>
            </a:r>
          </a:p>
          <a:p>
            <a:pPr lvl="1"/>
            <a:r>
              <a:rPr lang="en-US" sz="1500" b="1" dirty="0"/>
              <a:t>Assessment Strategy </a:t>
            </a:r>
          </a:p>
          <a:p>
            <a:pPr lvl="2"/>
            <a:r>
              <a:rPr lang="en-US" sz="1500" dirty="0"/>
              <a:t>Participation			Observation</a:t>
            </a:r>
          </a:p>
          <a:p>
            <a:pPr lvl="2"/>
            <a:r>
              <a:rPr lang="en-US" sz="1500" dirty="0"/>
              <a:t>Survey			Record of discussion</a:t>
            </a:r>
          </a:p>
          <a:p>
            <a:pPr lvl="2"/>
            <a:r>
              <a:rPr lang="en-US" sz="1500" dirty="0"/>
              <a:t>Reflection			Test / exam</a:t>
            </a:r>
          </a:p>
          <a:p>
            <a:pPr lvl="2"/>
            <a:r>
              <a:rPr lang="en-US" sz="1500" dirty="0"/>
              <a:t>OSCE			Practice assessment</a:t>
            </a:r>
          </a:p>
          <a:p>
            <a:pPr lvl="1"/>
            <a:r>
              <a:rPr lang="en-CA" b="1" dirty="0"/>
              <a:t>PIPES Rating </a:t>
            </a:r>
            <a:r>
              <a:rPr lang="en-CA" dirty="0"/>
              <a:t>(U of T, 2013/2019)</a:t>
            </a:r>
            <a:endParaRPr lang="en-US" dirty="0"/>
          </a:p>
          <a:p>
            <a:pPr lvl="2"/>
            <a:r>
              <a:rPr lang="en-US" dirty="0"/>
              <a:t>Process (“how”): 4 items</a:t>
            </a:r>
          </a:p>
          <a:p>
            <a:pPr lvl="2"/>
            <a:r>
              <a:rPr lang="en-US" dirty="0"/>
              <a:t>Content (“what”): 4 items</a:t>
            </a:r>
          </a:p>
          <a:p>
            <a:pPr lvl="2"/>
            <a:r>
              <a:rPr lang="en-US" dirty="0"/>
              <a:t>Score of 0, 5 or 10</a:t>
            </a:r>
          </a:p>
          <a:p>
            <a:pPr marL="1147763" lvl="2" indent="0">
              <a:buNone/>
            </a:pPr>
            <a:r>
              <a:rPr lang="en-US" b="1" dirty="0">
                <a:solidFill>
                  <a:srgbClr val="FF0000"/>
                </a:solidFill>
              </a:rPr>
              <a:t>Red</a:t>
            </a:r>
            <a:r>
              <a:rPr lang="en-US" dirty="0"/>
              <a:t>: 30-45 points</a:t>
            </a:r>
          </a:p>
          <a:p>
            <a:pPr marL="1147763" lvl="2" indent="0">
              <a:buNone/>
            </a:pPr>
            <a:r>
              <a:rPr lang="en-US" b="1" dirty="0">
                <a:solidFill>
                  <a:srgbClr val="FF9900"/>
                </a:solidFill>
              </a:rPr>
              <a:t>Orange</a:t>
            </a:r>
            <a:r>
              <a:rPr lang="en-US" dirty="0"/>
              <a:t>: 50 – 60 points</a:t>
            </a:r>
          </a:p>
          <a:p>
            <a:pPr marL="1147763" lvl="2" indent="0">
              <a:buNone/>
            </a:pPr>
            <a:r>
              <a:rPr lang="en-US" b="1" dirty="0">
                <a:solidFill>
                  <a:schemeClr val="accent6">
                    <a:lumMod val="75000"/>
                  </a:schemeClr>
                </a:solidFill>
              </a:rPr>
              <a:t>Green</a:t>
            </a:r>
            <a:r>
              <a:rPr lang="en-US" dirty="0"/>
              <a:t>: &gt;60 points</a:t>
            </a:r>
          </a:p>
          <a:p>
            <a:pPr lvl="1"/>
            <a:endParaRPr lang="en-US" sz="1700" dirty="0"/>
          </a:p>
          <a:p>
            <a:pPr lvl="1"/>
            <a:endParaRPr lang="en-US" sz="1500" dirty="0"/>
          </a:p>
          <a:p>
            <a:pPr lvl="2"/>
            <a:endParaRPr lang="en-US" sz="1500" dirty="0"/>
          </a:p>
          <a:p>
            <a:pPr lvl="1"/>
            <a:endParaRPr lang="en-US" sz="1500" dirty="0"/>
          </a:p>
          <a:p>
            <a:pPr lvl="1"/>
            <a:endParaRPr lang="en-US" sz="1500" dirty="0"/>
          </a:p>
          <a:p>
            <a:pPr lvl="1"/>
            <a:endParaRPr lang="en-CA" sz="1500" dirty="0"/>
          </a:p>
          <a:p>
            <a:pPr lvl="1"/>
            <a:endParaRPr lang="en-CA" sz="1500" dirty="0"/>
          </a:p>
        </p:txBody>
      </p:sp>
      <p:grpSp>
        <p:nvGrpSpPr>
          <p:cNvPr id="14" name="Group 13">
            <a:extLst>
              <a:ext uri="{FF2B5EF4-FFF2-40B4-BE49-F238E27FC236}">
                <a16:creationId xmlns:a16="http://schemas.microsoft.com/office/drawing/2014/main" id="{0F7E20FF-7DA6-46B7-AB0E-E6CBFDD072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6BE624B6-B9F4-4C3F-9F6E-2182D90EC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8710C23B-B5E1-45A6-80F6-55643AC6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Group 4"/>
          <p:cNvGrpSpPr/>
          <p:nvPr/>
        </p:nvGrpSpPr>
        <p:grpSpPr>
          <a:xfrm>
            <a:off x="633999" y="1558983"/>
            <a:ext cx="3722101" cy="3750294"/>
            <a:chOff x="6754483" y="1937412"/>
            <a:chExt cx="2131342" cy="2147486"/>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4483" y="1937412"/>
              <a:ext cx="1910749" cy="1910749"/>
            </a:xfrm>
            <a:prstGeom prst="rect">
              <a:avLst/>
            </a:prstGeom>
          </p:spPr>
        </p:pic>
        <p:sp>
          <p:nvSpPr>
            <p:cNvPr id="7" name="TextBox 6"/>
            <p:cNvSpPr txBox="1"/>
            <p:nvPr/>
          </p:nvSpPr>
          <p:spPr>
            <a:xfrm>
              <a:off x="7192926" y="3807899"/>
              <a:ext cx="1692899" cy="276999"/>
            </a:xfrm>
            <a:prstGeom prst="rect">
              <a:avLst/>
            </a:prstGeom>
            <a:noFill/>
          </p:spPr>
          <p:txBody>
            <a:bodyPr wrap="none" rtlCol="0">
              <a:spAutoFit/>
            </a:bodyPr>
            <a:lstStyle/>
            <a:p>
              <a:pPr defTabSz="795528">
                <a:spcAft>
                  <a:spcPts val="600"/>
                </a:spcAft>
              </a:pPr>
              <a:r>
                <a:rPr lang="en-CA" sz="2088" kern="1200">
                  <a:solidFill>
                    <a:schemeClr val="tx1"/>
                  </a:solidFill>
                  <a:latin typeface="+mn-lt"/>
                  <a:ea typeface="+mn-ea"/>
                  <a:cs typeface="+mn-cs"/>
                </a:rPr>
                <a:t>© Creative Commons</a:t>
              </a:r>
              <a:endParaRPr lang="en-CA" sz="1200"/>
            </a:p>
          </p:txBody>
        </p:sp>
      </p:grpSp>
      <p:sp>
        <p:nvSpPr>
          <p:cNvPr id="11" name="TextBox 10">
            <a:extLst>
              <a:ext uri="{FF2B5EF4-FFF2-40B4-BE49-F238E27FC236}">
                <a16:creationId xmlns:a16="http://schemas.microsoft.com/office/drawing/2014/main" id="{4FEEFB97-FB9C-4850-AD36-417494CD5011}"/>
              </a:ext>
            </a:extLst>
          </p:cNvPr>
          <p:cNvSpPr txBox="1"/>
          <p:nvPr/>
        </p:nvSpPr>
        <p:spPr>
          <a:xfrm>
            <a:off x="6111554" y="5949049"/>
            <a:ext cx="5260977" cy="461665"/>
          </a:xfrm>
          <a:prstGeom prst="rect">
            <a:avLst/>
          </a:prstGeom>
          <a:noFill/>
        </p:spPr>
        <p:txBody>
          <a:bodyPr wrap="square" rtlCol="0">
            <a:spAutoFit/>
          </a:bodyPr>
          <a:lstStyle/>
          <a:p>
            <a:r>
              <a:rPr lang="en-US" sz="1200" dirty="0">
                <a:hlinkClick r:id="rId7"/>
              </a:rPr>
              <a:t>https://ipe.utoronto.ca/sites/default/files/2019-11-18-PIPEs%20Application%20Form%20-%20final_0.pdf</a:t>
            </a:r>
            <a:endParaRPr lang="en-US" sz="1200" dirty="0"/>
          </a:p>
        </p:txBody>
      </p:sp>
    </p:spTree>
    <p:extLst>
      <p:ext uri="{BB962C8B-B14F-4D97-AF65-F5344CB8AC3E}">
        <p14:creationId xmlns:p14="http://schemas.microsoft.com/office/powerpoint/2010/main" val="3353330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2280" y="484632"/>
            <a:ext cx="6743844" cy="1609344"/>
          </a:xfrm>
        </p:spPr>
        <p:txBody>
          <a:bodyPr>
            <a:normAutofit/>
          </a:bodyPr>
          <a:lstStyle/>
          <a:p>
            <a:r>
              <a:rPr lang="en-US" sz="4800" dirty="0">
                <a:latin typeface="Minion Pro" panose="02040503050306020203" pitchFamily="18" charset="0"/>
              </a:rPr>
              <a:t>Curriculum mapping</a:t>
            </a:r>
            <a:endParaRPr lang="en-CA" sz="4800" dirty="0">
              <a:latin typeface="Minion Pro" panose="02040503050306020203" pitchFamily="18" charset="0"/>
            </a:endParaRPr>
          </a:p>
        </p:txBody>
      </p:sp>
      <p:sp>
        <p:nvSpPr>
          <p:cNvPr id="3" name="Content Placeholder 2"/>
          <p:cNvSpPr>
            <a:spLocks noGrp="1"/>
          </p:cNvSpPr>
          <p:nvPr>
            <p:ph idx="1"/>
          </p:nvPr>
        </p:nvSpPr>
        <p:spPr>
          <a:xfrm>
            <a:off x="382279" y="2121408"/>
            <a:ext cx="6743845" cy="4050792"/>
          </a:xfrm>
        </p:spPr>
        <p:txBody>
          <a:bodyPr>
            <a:normAutofit/>
          </a:bodyPr>
          <a:lstStyle/>
          <a:p>
            <a:r>
              <a:rPr lang="en-CA" sz="2400" dirty="0"/>
              <a:t>provides representation of all parts of a curriculum pathway (Joyner, 2016)</a:t>
            </a:r>
          </a:p>
          <a:p>
            <a:r>
              <a:rPr lang="en-CA" sz="2400" dirty="0"/>
              <a:t>can facilitate alignment between the operational and the planned curriculum (Joyner, 2016)</a:t>
            </a:r>
          </a:p>
          <a:p>
            <a:r>
              <a:rPr lang="en-CA" sz="2400" dirty="0"/>
              <a:t>can make transparent what, how and when it is taught and how the content is assessed (Plaza et al. 2007; Harden, 2001)</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6990" r="31667"/>
          <a:stretch/>
        </p:blipFill>
        <p:spPr>
          <a:xfrm>
            <a:off x="7545274" y="10"/>
            <a:ext cx="4646726" cy="6857990"/>
          </a:xfrm>
          <a:prstGeom prst="rect">
            <a:avLst/>
          </a:prstGeom>
        </p:spPr>
      </p:pic>
      <p:grpSp>
        <p:nvGrpSpPr>
          <p:cNvPr id="11" name="Group 10">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0164353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878" y="301752"/>
            <a:ext cx="10058400" cy="1609344"/>
          </a:xfrm>
        </p:spPr>
        <p:txBody>
          <a:bodyPr>
            <a:normAutofit/>
          </a:bodyPr>
          <a:lstStyle/>
          <a:p>
            <a:r>
              <a:rPr lang="en-US" dirty="0">
                <a:solidFill>
                  <a:srgbClr val="706258"/>
                </a:solidFill>
                <a:latin typeface="Minion Pro" panose="02040503050306020203" pitchFamily="18" charset="0"/>
              </a:rPr>
              <a:t>RFHS IPE map</a:t>
            </a:r>
            <a:endParaRPr lang="en-CA" dirty="0">
              <a:solidFill>
                <a:srgbClr val="706258"/>
              </a:solidFill>
              <a:latin typeface="Minion Pro" panose="02040503050306020203" pitchFamily="18" charset="0"/>
            </a:endParaRPr>
          </a:p>
        </p:txBody>
      </p:sp>
      <p:sp>
        <p:nvSpPr>
          <p:cNvPr id="3" name="Content Placeholder 2"/>
          <p:cNvSpPr>
            <a:spLocks noGrp="1"/>
          </p:cNvSpPr>
          <p:nvPr>
            <p:ph idx="1"/>
          </p:nvPr>
        </p:nvSpPr>
        <p:spPr>
          <a:xfrm>
            <a:off x="2152650" y="1592711"/>
            <a:ext cx="7886700" cy="4351338"/>
          </a:xfrm>
        </p:spPr>
        <p:txBody>
          <a:bodyPr>
            <a:normAutofit/>
          </a:bodyPr>
          <a:lstStyle/>
          <a:p>
            <a:pPr lvl="2"/>
            <a:endParaRPr lang="en-US" dirty="0"/>
          </a:p>
          <a:p>
            <a:pPr lvl="1"/>
            <a:endParaRPr lang="en-US" dirty="0"/>
          </a:p>
          <a:p>
            <a:pPr lvl="2"/>
            <a:endParaRPr lang="en-US" dirty="0"/>
          </a:p>
          <a:p>
            <a:pPr lvl="1"/>
            <a:endParaRPr lang="en-US" dirty="0"/>
          </a:p>
          <a:p>
            <a:pPr lvl="1"/>
            <a:endParaRPr lang="en-US" dirty="0"/>
          </a:p>
          <a:p>
            <a:pPr lvl="1"/>
            <a:endParaRPr lang="en-CA" dirty="0"/>
          </a:p>
          <a:p>
            <a:pPr lvl="1"/>
            <a:endParaRPr lang="en-CA" dirty="0"/>
          </a:p>
        </p:txBody>
      </p:sp>
      <p:pic>
        <p:nvPicPr>
          <p:cNvPr id="5" name="Picture 4"/>
          <p:cNvPicPr>
            <a:picLocks noChangeAspect="1"/>
          </p:cNvPicPr>
          <p:nvPr/>
        </p:nvPicPr>
        <p:blipFill rotWithShape="1">
          <a:blip r:embed="rId3"/>
          <a:srcRect t="2851" b="5640"/>
          <a:stretch/>
        </p:blipFill>
        <p:spPr>
          <a:xfrm>
            <a:off x="1533872" y="1613031"/>
            <a:ext cx="9083616" cy="4675705"/>
          </a:xfrm>
          <a:prstGeom prst="rect">
            <a:avLst/>
          </a:prstGeom>
        </p:spPr>
      </p:pic>
      <p:sp>
        <p:nvSpPr>
          <p:cNvPr id="7" name="Oval 6"/>
          <p:cNvSpPr/>
          <p:nvPr/>
        </p:nvSpPr>
        <p:spPr>
          <a:xfrm>
            <a:off x="2001232" y="5821561"/>
            <a:ext cx="945168" cy="31507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8968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878" y="301752"/>
            <a:ext cx="10058400" cy="1609344"/>
          </a:xfrm>
        </p:spPr>
        <p:txBody>
          <a:bodyPr>
            <a:normAutofit/>
          </a:bodyPr>
          <a:lstStyle/>
          <a:p>
            <a:r>
              <a:rPr lang="en-US" dirty="0">
                <a:solidFill>
                  <a:srgbClr val="706258"/>
                </a:solidFill>
                <a:latin typeface="Minion Pro" panose="02040503050306020203" pitchFamily="18" charset="0"/>
              </a:rPr>
              <a:t>RFHS IPE map</a:t>
            </a:r>
            <a:endParaRPr lang="en-CA" dirty="0">
              <a:solidFill>
                <a:srgbClr val="706258"/>
              </a:solidFill>
              <a:latin typeface="Minion Pro" panose="02040503050306020203" pitchFamily="18" charset="0"/>
            </a:endParaRPr>
          </a:p>
        </p:txBody>
      </p:sp>
      <p:sp>
        <p:nvSpPr>
          <p:cNvPr id="3" name="Content Placeholder 2"/>
          <p:cNvSpPr>
            <a:spLocks noGrp="1"/>
          </p:cNvSpPr>
          <p:nvPr>
            <p:ph idx="1"/>
          </p:nvPr>
        </p:nvSpPr>
        <p:spPr>
          <a:xfrm>
            <a:off x="2152650" y="1592711"/>
            <a:ext cx="7886700" cy="4351338"/>
          </a:xfrm>
        </p:spPr>
        <p:txBody>
          <a:bodyPr>
            <a:normAutofit/>
          </a:bodyPr>
          <a:lstStyle/>
          <a:p>
            <a:pPr lvl="2"/>
            <a:endParaRPr lang="en-US" dirty="0"/>
          </a:p>
          <a:p>
            <a:pPr lvl="1"/>
            <a:endParaRPr lang="en-US" dirty="0"/>
          </a:p>
          <a:p>
            <a:pPr lvl="2"/>
            <a:endParaRPr lang="en-US" dirty="0"/>
          </a:p>
          <a:p>
            <a:pPr lvl="1"/>
            <a:endParaRPr lang="en-US" dirty="0"/>
          </a:p>
          <a:p>
            <a:pPr lvl="1"/>
            <a:endParaRPr lang="en-US" dirty="0"/>
          </a:p>
          <a:p>
            <a:pPr lvl="1"/>
            <a:endParaRPr lang="en-CA" dirty="0"/>
          </a:p>
          <a:p>
            <a:pPr lvl="1"/>
            <a:endParaRPr lang="en-CA" dirty="0"/>
          </a:p>
        </p:txBody>
      </p:sp>
      <p:pic>
        <p:nvPicPr>
          <p:cNvPr id="8" name="Picture 7">
            <a:extLst>
              <a:ext uri="{FF2B5EF4-FFF2-40B4-BE49-F238E27FC236}">
                <a16:creationId xmlns:a16="http://schemas.microsoft.com/office/drawing/2014/main" id="{F9D0D4EF-9F58-4AE1-9AC5-70E89E5CD43C}"/>
              </a:ext>
            </a:extLst>
          </p:cNvPr>
          <p:cNvPicPr>
            <a:picLocks noChangeAspect="1"/>
          </p:cNvPicPr>
          <p:nvPr/>
        </p:nvPicPr>
        <p:blipFill rotWithShape="1">
          <a:blip r:embed="rId3"/>
          <a:srcRect t="3123" b="5472"/>
          <a:stretch/>
        </p:blipFill>
        <p:spPr>
          <a:xfrm>
            <a:off x="1538822" y="1614976"/>
            <a:ext cx="9114355" cy="4686154"/>
          </a:xfrm>
          <a:prstGeom prst="rect">
            <a:avLst/>
          </a:prstGeom>
        </p:spPr>
      </p:pic>
      <p:sp>
        <p:nvSpPr>
          <p:cNvPr id="7" name="Oval 6"/>
          <p:cNvSpPr/>
          <p:nvPr/>
        </p:nvSpPr>
        <p:spPr>
          <a:xfrm>
            <a:off x="2042160" y="5811520"/>
            <a:ext cx="1614458" cy="4896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12121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878" y="301752"/>
            <a:ext cx="10058400" cy="1609344"/>
          </a:xfrm>
        </p:spPr>
        <p:txBody>
          <a:bodyPr>
            <a:normAutofit/>
          </a:bodyPr>
          <a:lstStyle/>
          <a:p>
            <a:r>
              <a:rPr lang="en-US" dirty="0">
                <a:solidFill>
                  <a:srgbClr val="706258"/>
                </a:solidFill>
                <a:latin typeface="Minion Pro" panose="02040503050306020203" pitchFamily="18" charset="0"/>
              </a:rPr>
              <a:t>RFHS IPE map</a:t>
            </a:r>
            <a:endParaRPr lang="en-CA" dirty="0">
              <a:solidFill>
                <a:srgbClr val="706258"/>
              </a:solidFill>
              <a:latin typeface="Minion Pro" panose="02040503050306020203" pitchFamily="18" charset="0"/>
            </a:endParaRPr>
          </a:p>
        </p:txBody>
      </p:sp>
      <p:sp>
        <p:nvSpPr>
          <p:cNvPr id="3" name="Content Placeholder 2"/>
          <p:cNvSpPr>
            <a:spLocks noGrp="1"/>
          </p:cNvSpPr>
          <p:nvPr>
            <p:ph idx="1"/>
          </p:nvPr>
        </p:nvSpPr>
        <p:spPr>
          <a:xfrm>
            <a:off x="2152650" y="1592711"/>
            <a:ext cx="7886700" cy="4351338"/>
          </a:xfrm>
        </p:spPr>
        <p:txBody>
          <a:bodyPr>
            <a:normAutofit/>
          </a:bodyPr>
          <a:lstStyle/>
          <a:p>
            <a:pPr lvl="2"/>
            <a:endParaRPr lang="en-US" dirty="0"/>
          </a:p>
          <a:p>
            <a:pPr lvl="1"/>
            <a:endParaRPr lang="en-US" dirty="0"/>
          </a:p>
          <a:p>
            <a:pPr lvl="2"/>
            <a:endParaRPr lang="en-US" dirty="0"/>
          </a:p>
          <a:p>
            <a:pPr lvl="1"/>
            <a:endParaRPr lang="en-US" dirty="0"/>
          </a:p>
          <a:p>
            <a:pPr lvl="1"/>
            <a:endParaRPr lang="en-US" dirty="0"/>
          </a:p>
          <a:p>
            <a:pPr lvl="1"/>
            <a:endParaRPr lang="en-CA" dirty="0"/>
          </a:p>
          <a:p>
            <a:pPr lvl="1"/>
            <a:endParaRPr lang="en-CA" dirty="0"/>
          </a:p>
        </p:txBody>
      </p:sp>
      <p:pic>
        <p:nvPicPr>
          <p:cNvPr id="9" name="Picture 8">
            <a:extLst>
              <a:ext uri="{FF2B5EF4-FFF2-40B4-BE49-F238E27FC236}">
                <a16:creationId xmlns:a16="http://schemas.microsoft.com/office/drawing/2014/main" id="{A2A65291-7B9D-4039-BA91-157BE157F8B1}"/>
              </a:ext>
            </a:extLst>
          </p:cNvPr>
          <p:cNvPicPr>
            <a:picLocks noChangeAspect="1"/>
          </p:cNvPicPr>
          <p:nvPr/>
        </p:nvPicPr>
        <p:blipFill rotWithShape="1">
          <a:blip r:embed="rId3"/>
          <a:srcRect t="2873" b="5598"/>
          <a:stretch/>
        </p:blipFill>
        <p:spPr>
          <a:xfrm>
            <a:off x="1538926" y="1613031"/>
            <a:ext cx="8963844" cy="4615049"/>
          </a:xfrm>
          <a:prstGeom prst="rect">
            <a:avLst/>
          </a:prstGeom>
        </p:spPr>
      </p:pic>
      <p:sp>
        <p:nvSpPr>
          <p:cNvPr id="7" name="Oval 6"/>
          <p:cNvSpPr/>
          <p:nvPr/>
        </p:nvSpPr>
        <p:spPr>
          <a:xfrm>
            <a:off x="3535392" y="5816777"/>
            <a:ext cx="1046768" cy="2951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65875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878" y="301752"/>
            <a:ext cx="10058400" cy="1609344"/>
          </a:xfrm>
        </p:spPr>
        <p:txBody>
          <a:bodyPr>
            <a:normAutofit/>
          </a:bodyPr>
          <a:lstStyle/>
          <a:p>
            <a:r>
              <a:rPr lang="en-US" dirty="0">
                <a:solidFill>
                  <a:srgbClr val="706258"/>
                </a:solidFill>
                <a:latin typeface="Minion Pro" panose="02040503050306020203" pitchFamily="18" charset="0"/>
              </a:rPr>
              <a:t>RFHS IPE map</a:t>
            </a:r>
            <a:endParaRPr lang="en-CA" dirty="0">
              <a:solidFill>
                <a:srgbClr val="706258"/>
              </a:solidFill>
              <a:latin typeface="Minion Pro" panose="02040503050306020203" pitchFamily="18" charset="0"/>
            </a:endParaRPr>
          </a:p>
        </p:txBody>
      </p:sp>
      <p:sp>
        <p:nvSpPr>
          <p:cNvPr id="3" name="Content Placeholder 2"/>
          <p:cNvSpPr>
            <a:spLocks noGrp="1"/>
          </p:cNvSpPr>
          <p:nvPr>
            <p:ph idx="1"/>
          </p:nvPr>
        </p:nvSpPr>
        <p:spPr>
          <a:xfrm>
            <a:off x="2152650" y="1592711"/>
            <a:ext cx="7886700" cy="4351338"/>
          </a:xfrm>
        </p:spPr>
        <p:txBody>
          <a:bodyPr>
            <a:normAutofit/>
          </a:bodyPr>
          <a:lstStyle/>
          <a:p>
            <a:pPr lvl="2"/>
            <a:endParaRPr lang="en-US" dirty="0"/>
          </a:p>
          <a:p>
            <a:pPr lvl="1"/>
            <a:endParaRPr lang="en-US" dirty="0"/>
          </a:p>
          <a:p>
            <a:pPr lvl="2"/>
            <a:endParaRPr lang="en-US" dirty="0"/>
          </a:p>
          <a:p>
            <a:pPr lvl="1"/>
            <a:endParaRPr lang="en-US" dirty="0"/>
          </a:p>
          <a:p>
            <a:pPr lvl="1"/>
            <a:endParaRPr lang="en-US" dirty="0"/>
          </a:p>
          <a:p>
            <a:pPr lvl="1"/>
            <a:endParaRPr lang="en-CA" dirty="0"/>
          </a:p>
          <a:p>
            <a:pPr lvl="1"/>
            <a:endParaRPr lang="en-CA" dirty="0"/>
          </a:p>
        </p:txBody>
      </p:sp>
      <p:pic>
        <p:nvPicPr>
          <p:cNvPr id="4" name="Picture 3">
            <a:extLst>
              <a:ext uri="{FF2B5EF4-FFF2-40B4-BE49-F238E27FC236}">
                <a16:creationId xmlns:a16="http://schemas.microsoft.com/office/drawing/2014/main" id="{5830D47E-4BD9-43C0-A84B-15D317313CBF}"/>
              </a:ext>
            </a:extLst>
          </p:cNvPr>
          <p:cNvPicPr>
            <a:picLocks noChangeAspect="1"/>
          </p:cNvPicPr>
          <p:nvPr/>
        </p:nvPicPr>
        <p:blipFill rotWithShape="1">
          <a:blip r:embed="rId3"/>
          <a:srcRect t="4400" r="22516" b="7556"/>
          <a:stretch/>
        </p:blipFill>
        <p:spPr>
          <a:xfrm>
            <a:off x="1534160" y="1592711"/>
            <a:ext cx="7670800" cy="4902926"/>
          </a:xfrm>
          <a:prstGeom prst="rect">
            <a:avLst/>
          </a:prstGeom>
        </p:spPr>
      </p:pic>
      <p:sp>
        <p:nvSpPr>
          <p:cNvPr id="7" name="Oval 6"/>
          <p:cNvSpPr/>
          <p:nvPr/>
        </p:nvSpPr>
        <p:spPr>
          <a:xfrm>
            <a:off x="2463656" y="6200453"/>
            <a:ext cx="1046768" cy="2951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73642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878" y="301752"/>
            <a:ext cx="10058400" cy="1609344"/>
          </a:xfrm>
        </p:spPr>
        <p:txBody>
          <a:bodyPr>
            <a:normAutofit/>
          </a:bodyPr>
          <a:lstStyle/>
          <a:p>
            <a:r>
              <a:rPr lang="en-US" dirty="0">
                <a:solidFill>
                  <a:srgbClr val="706258"/>
                </a:solidFill>
                <a:latin typeface="Minion Pro" panose="02040503050306020203" pitchFamily="18" charset="0"/>
              </a:rPr>
              <a:t>RFHS IPE map</a:t>
            </a:r>
            <a:endParaRPr lang="en-CA" dirty="0">
              <a:solidFill>
                <a:srgbClr val="706258"/>
              </a:solidFill>
              <a:latin typeface="Minion Pro" panose="02040503050306020203" pitchFamily="18" charset="0"/>
            </a:endParaRPr>
          </a:p>
        </p:txBody>
      </p:sp>
      <p:sp>
        <p:nvSpPr>
          <p:cNvPr id="3" name="Content Placeholder 2"/>
          <p:cNvSpPr>
            <a:spLocks noGrp="1"/>
          </p:cNvSpPr>
          <p:nvPr>
            <p:ph idx="1"/>
          </p:nvPr>
        </p:nvSpPr>
        <p:spPr>
          <a:xfrm>
            <a:off x="2152650" y="1592711"/>
            <a:ext cx="7886700" cy="4351338"/>
          </a:xfrm>
        </p:spPr>
        <p:txBody>
          <a:bodyPr>
            <a:normAutofit/>
          </a:bodyPr>
          <a:lstStyle/>
          <a:p>
            <a:pPr lvl="2"/>
            <a:endParaRPr lang="en-US" dirty="0"/>
          </a:p>
          <a:p>
            <a:pPr lvl="1"/>
            <a:endParaRPr lang="en-US" dirty="0"/>
          </a:p>
          <a:p>
            <a:pPr lvl="2"/>
            <a:endParaRPr lang="en-US" dirty="0"/>
          </a:p>
          <a:p>
            <a:pPr lvl="1"/>
            <a:endParaRPr lang="en-US" dirty="0"/>
          </a:p>
          <a:p>
            <a:pPr lvl="1"/>
            <a:endParaRPr lang="en-US" dirty="0"/>
          </a:p>
          <a:p>
            <a:pPr lvl="1"/>
            <a:endParaRPr lang="en-CA" dirty="0"/>
          </a:p>
          <a:p>
            <a:pPr lvl="1"/>
            <a:endParaRPr lang="en-CA" dirty="0"/>
          </a:p>
        </p:txBody>
      </p:sp>
      <p:pic>
        <p:nvPicPr>
          <p:cNvPr id="5" name="Picture 4">
            <a:extLst>
              <a:ext uri="{FF2B5EF4-FFF2-40B4-BE49-F238E27FC236}">
                <a16:creationId xmlns:a16="http://schemas.microsoft.com/office/drawing/2014/main" id="{6380F770-4094-4BE2-A813-8D3E2FF5D947}"/>
              </a:ext>
            </a:extLst>
          </p:cNvPr>
          <p:cNvPicPr>
            <a:picLocks noChangeAspect="1"/>
          </p:cNvPicPr>
          <p:nvPr/>
        </p:nvPicPr>
        <p:blipFill rotWithShape="1">
          <a:blip r:embed="rId3"/>
          <a:srcRect l="415" t="4400" r="834" b="8445"/>
          <a:stretch/>
        </p:blipFill>
        <p:spPr>
          <a:xfrm>
            <a:off x="1534159" y="1592711"/>
            <a:ext cx="9281275" cy="4607742"/>
          </a:xfrm>
          <a:prstGeom prst="rect">
            <a:avLst/>
          </a:prstGeom>
        </p:spPr>
      </p:pic>
      <p:sp>
        <p:nvSpPr>
          <p:cNvPr id="7" name="Oval 6"/>
          <p:cNvSpPr/>
          <p:nvPr/>
        </p:nvSpPr>
        <p:spPr>
          <a:xfrm>
            <a:off x="2859896" y="5944049"/>
            <a:ext cx="1046768" cy="2951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46693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878" y="301752"/>
            <a:ext cx="10058400" cy="1609344"/>
          </a:xfrm>
        </p:spPr>
        <p:txBody>
          <a:bodyPr>
            <a:normAutofit/>
          </a:bodyPr>
          <a:lstStyle/>
          <a:p>
            <a:r>
              <a:rPr lang="en-US" dirty="0">
                <a:solidFill>
                  <a:srgbClr val="706258"/>
                </a:solidFill>
                <a:latin typeface="Minion Pro" panose="02040503050306020203" pitchFamily="18" charset="0"/>
              </a:rPr>
              <a:t>RFHS IPE map</a:t>
            </a:r>
            <a:endParaRPr lang="en-CA" dirty="0">
              <a:solidFill>
                <a:srgbClr val="706258"/>
              </a:solidFill>
              <a:latin typeface="Minion Pro" panose="02040503050306020203" pitchFamily="18" charset="0"/>
            </a:endParaRPr>
          </a:p>
        </p:txBody>
      </p:sp>
      <p:sp>
        <p:nvSpPr>
          <p:cNvPr id="3" name="Content Placeholder 2"/>
          <p:cNvSpPr>
            <a:spLocks noGrp="1"/>
          </p:cNvSpPr>
          <p:nvPr>
            <p:ph idx="1"/>
          </p:nvPr>
        </p:nvSpPr>
        <p:spPr>
          <a:xfrm>
            <a:off x="2152650" y="1592711"/>
            <a:ext cx="7886700" cy="4351338"/>
          </a:xfrm>
        </p:spPr>
        <p:txBody>
          <a:bodyPr>
            <a:normAutofit/>
          </a:bodyPr>
          <a:lstStyle/>
          <a:p>
            <a:pPr lvl="2"/>
            <a:endParaRPr lang="en-US" dirty="0"/>
          </a:p>
          <a:p>
            <a:pPr lvl="1"/>
            <a:endParaRPr lang="en-US" dirty="0"/>
          </a:p>
          <a:p>
            <a:pPr lvl="2"/>
            <a:endParaRPr lang="en-US" dirty="0"/>
          </a:p>
          <a:p>
            <a:pPr lvl="1"/>
            <a:endParaRPr lang="en-US" dirty="0"/>
          </a:p>
          <a:p>
            <a:pPr lvl="1"/>
            <a:endParaRPr lang="en-US" dirty="0"/>
          </a:p>
          <a:p>
            <a:pPr lvl="1"/>
            <a:endParaRPr lang="en-CA" dirty="0"/>
          </a:p>
          <a:p>
            <a:pPr lvl="1"/>
            <a:endParaRPr lang="en-CA" dirty="0"/>
          </a:p>
        </p:txBody>
      </p:sp>
      <p:pic>
        <p:nvPicPr>
          <p:cNvPr id="6" name="Picture 5">
            <a:extLst>
              <a:ext uri="{FF2B5EF4-FFF2-40B4-BE49-F238E27FC236}">
                <a16:creationId xmlns:a16="http://schemas.microsoft.com/office/drawing/2014/main" id="{89A998ED-BF73-4395-BFEB-99B51B2405CE}"/>
              </a:ext>
            </a:extLst>
          </p:cNvPr>
          <p:cNvPicPr>
            <a:picLocks noChangeAspect="1"/>
          </p:cNvPicPr>
          <p:nvPr/>
        </p:nvPicPr>
        <p:blipFill rotWithShape="1">
          <a:blip r:embed="rId3"/>
          <a:srcRect t="2593" b="5471"/>
          <a:stretch/>
        </p:blipFill>
        <p:spPr>
          <a:xfrm>
            <a:off x="1537801" y="1592711"/>
            <a:ext cx="8884909" cy="4594728"/>
          </a:xfrm>
          <a:prstGeom prst="rect">
            <a:avLst/>
          </a:prstGeom>
        </p:spPr>
      </p:pic>
      <p:sp>
        <p:nvSpPr>
          <p:cNvPr id="7" name="Oval 6"/>
          <p:cNvSpPr/>
          <p:nvPr/>
        </p:nvSpPr>
        <p:spPr>
          <a:xfrm>
            <a:off x="7233632" y="5740756"/>
            <a:ext cx="1046768" cy="2951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565888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970109" y="484632"/>
            <a:ext cx="6730277" cy="1609344"/>
          </a:xfrm>
          <a:ln>
            <a:noFill/>
          </a:ln>
        </p:spPr>
        <p:txBody>
          <a:bodyPr>
            <a:normAutofit/>
          </a:bodyPr>
          <a:lstStyle/>
          <a:p>
            <a:r>
              <a:rPr lang="en-US" sz="4800" b="1" dirty="0">
                <a:latin typeface="Minion Pro" panose="02040503050306020203" pitchFamily="18" charset="0"/>
              </a:rPr>
              <a:t>Feedback</a:t>
            </a:r>
            <a:endParaRPr lang="en-CA" sz="4800" b="1" dirty="0">
              <a:latin typeface="Minion Pro" panose="02040503050306020203" pitchFamily="18" charset="0"/>
            </a:endParaRPr>
          </a:p>
        </p:txBody>
      </p:sp>
      <p:pic>
        <p:nvPicPr>
          <p:cNvPr id="7" name="Picture 6" descr="Working space background">
            <a:extLst>
              <a:ext uri="{FF2B5EF4-FFF2-40B4-BE49-F238E27FC236}">
                <a16:creationId xmlns:a16="http://schemas.microsoft.com/office/drawing/2014/main" id="{A3FC1929-C811-9D99-5F36-238E78C5AD4D}"/>
              </a:ext>
            </a:extLst>
          </p:cNvPr>
          <p:cNvPicPr>
            <a:picLocks noChangeAspect="1"/>
          </p:cNvPicPr>
          <p:nvPr/>
        </p:nvPicPr>
        <p:blipFill rotWithShape="1">
          <a:blip r:embed="rId4"/>
          <a:srcRect l="54773" r="-1" b="-1"/>
          <a:stretch/>
        </p:blipFill>
        <p:spPr>
          <a:xfrm>
            <a:off x="3344" y="10"/>
            <a:ext cx="4646726" cy="6857990"/>
          </a:xfrm>
          <a:prstGeom prst="rect">
            <a:avLst/>
          </a:prstGeom>
        </p:spPr>
      </p:pic>
      <p:sp>
        <p:nvSpPr>
          <p:cNvPr id="5" name="Content Placeholder 4"/>
          <p:cNvSpPr>
            <a:spLocks noGrp="1"/>
          </p:cNvSpPr>
          <p:nvPr>
            <p:ph idx="1"/>
          </p:nvPr>
        </p:nvSpPr>
        <p:spPr>
          <a:xfrm>
            <a:off x="4970109" y="2121408"/>
            <a:ext cx="6730276" cy="4050792"/>
          </a:xfrm>
        </p:spPr>
        <p:txBody>
          <a:bodyPr>
            <a:normAutofit/>
          </a:bodyPr>
          <a:lstStyle/>
          <a:p>
            <a:pPr marL="0" indent="0">
              <a:buNone/>
            </a:pPr>
            <a:r>
              <a:rPr lang="en-US" sz="2400" dirty="0"/>
              <a:t>“</a:t>
            </a:r>
            <a:r>
              <a:rPr lang="en-US" sz="2400" i="1" dirty="0"/>
              <a:t>This is such a great initiative…The RFHS (Faculty) needs more of these collaborative, free-flow of information tools</a:t>
            </a:r>
            <a:r>
              <a:rPr lang="en-US" sz="2400" dirty="0"/>
              <a:t>”. </a:t>
            </a:r>
          </a:p>
          <a:p>
            <a:pPr marL="0" indent="0">
              <a:buNone/>
            </a:pPr>
            <a:r>
              <a:rPr lang="en-US" sz="2400" dirty="0"/>
              <a:t>(Integrated Accreditation Unit)</a:t>
            </a:r>
          </a:p>
          <a:p>
            <a:pPr lvl="1"/>
            <a:r>
              <a:rPr lang="en-US" sz="2400" dirty="0"/>
              <a:t>drop-down menus were easy to use and offered the right amount of detail for accreditation purposes</a:t>
            </a:r>
          </a:p>
          <a:p>
            <a:pPr lvl="1"/>
            <a:r>
              <a:rPr lang="en-US" sz="2400" dirty="0"/>
              <a:t>encouraged the “Read-me” tab </a:t>
            </a:r>
            <a:endParaRPr lang="en-CA" sz="2400" dirty="0"/>
          </a:p>
          <a:p>
            <a:pPr marL="0" indent="0">
              <a:buNone/>
            </a:pPr>
            <a:r>
              <a:rPr lang="en-US" sz="2400" dirty="0"/>
              <a:t>“</a:t>
            </a:r>
            <a:r>
              <a:rPr lang="en-US" sz="2400" i="1" dirty="0"/>
              <a:t>This is amazing and a very ambitious project!”</a:t>
            </a:r>
          </a:p>
          <a:p>
            <a:pPr marL="0" indent="0">
              <a:buNone/>
            </a:pPr>
            <a:r>
              <a:rPr lang="en-US" sz="2400" dirty="0"/>
              <a:t>(Expert in curriculum mapping)</a:t>
            </a:r>
            <a:endParaRPr lang="en-CA" sz="2400" dirty="0"/>
          </a:p>
        </p:txBody>
      </p:sp>
      <p:grpSp>
        <p:nvGrpSpPr>
          <p:cNvPr id="13" name="Group 12">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737152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970109" y="484632"/>
            <a:ext cx="6730277" cy="1609344"/>
          </a:xfrm>
          <a:ln>
            <a:noFill/>
          </a:ln>
        </p:spPr>
        <p:txBody>
          <a:bodyPr>
            <a:normAutofit/>
          </a:bodyPr>
          <a:lstStyle/>
          <a:p>
            <a:r>
              <a:rPr lang="en-US" sz="4800" b="1" dirty="0">
                <a:latin typeface="Minion Pro" panose="02040503050306020203" pitchFamily="18" charset="0"/>
              </a:rPr>
              <a:t>Conclusion</a:t>
            </a:r>
            <a:endParaRPr lang="en-CA" sz="4800" b="1" dirty="0"/>
          </a:p>
        </p:txBody>
      </p:sp>
      <p:pic>
        <p:nvPicPr>
          <p:cNvPr id="6" name="Picture 5" descr="Person pointing on a map">
            <a:extLst>
              <a:ext uri="{FF2B5EF4-FFF2-40B4-BE49-F238E27FC236}">
                <a16:creationId xmlns:a16="http://schemas.microsoft.com/office/drawing/2014/main" id="{402BB0DF-CF08-D3D5-2139-490F0ABF4544}"/>
              </a:ext>
            </a:extLst>
          </p:cNvPr>
          <p:cNvPicPr>
            <a:picLocks noChangeAspect="1"/>
          </p:cNvPicPr>
          <p:nvPr/>
        </p:nvPicPr>
        <p:blipFill rotWithShape="1">
          <a:blip r:embed="rId4"/>
          <a:srcRect l="21581" r="33191" b="-1"/>
          <a:stretch/>
        </p:blipFill>
        <p:spPr>
          <a:xfrm>
            <a:off x="3344" y="10"/>
            <a:ext cx="4646726" cy="6857990"/>
          </a:xfrm>
          <a:prstGeom prst="rect">
            <a:avLst/>
          </a:prstGeom>
        </p:spPr>
      </p:pic>
      <p:sp>
        <p:nvSpPr>
          <p:cNvPr id="2" name="Content Placeholder 1"/>
          <p:cNvSpPr>
            <a:spLocks noGrp="1"/>
          </p:cNvSpPr>
          <p:nvPr>
            <p:ph idx="1"/>
          </p:nvPr>
        </p:nvSpPr>
        <p:spPr>
          <a:xfrm>
            <a:off x="4970109" y="2121408"/>
            <a:ext cx="6730276" cy="4050792"/>
          </a:xfrm>
        </p:spPr>
        <p:txBody>
          <a:bodyPr>
            <a:normAutofit/>
          </a:bodyPr>
          <a:lstStyle/>
          <a:p>
            <a:r>
              <a:rPr lang="en-US" sz="2800" dirty="0"/>
              <a:t>A faculty-wide common curriculum map is feasible</a:t>
            </a:r>
          </a:p>
          <a:p>
            <a:r>
              <a:rPr lang="en-US" sz="2800" dirty="0"/>
              <a:t>Challenges of maintenance to be determined</a:t>
            </a:r>
          </a:p>
          <a:p>
            <a:r>
              <a:rPr lang="en-US" sz="2800" dirty="0"/>
              <a:t>Usability across programs to be determined</a:t>
            </a:r>
            <a:endParaRPr lang="en-CA" sz="2800" dirty="0"/>
          </a:p>
        </p:txBody>
      </p:sp>
      <p:grpSp>
        <p:nvGrpSpPr>
          <p:cNvPr id="12" name="Group 11">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8359328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3" name="Oval 12">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p:nvSpPr>
          <p:cNvPr id="15" name="Rectangle 14">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dirty="0">
                <a:blipFill>
                  <a:blip r:embed="rId7">
                    <a:extLst>
                      <a:ext uri="{28A0092B-C50C-407E-A947-70E740481C1C}">
                        <a14:useLocalDpi xmlns:a14="http://schemas.microsoft.com/office/drawing/2010/main" val="0"/>
                      </a:ext>
                    </a:extLst>
                  </a:blip>
                  <a:tile tx="6350" ty="-127000" sx="65000" sy="64000" flip="none" algn="tl"/>
                </a:blipFill>
                <a:latin typeface="+mj-lt"/>
                <a:cs typeface="+mj-cs"/>
              </a:rPr>
              <a:t>Selected References</a:t>
            </a:r>
          </a:p>
        </p:txBody>
      </p:sp>
      <p:pic>
        <p:nvPicPr>
          <p:cNvPr id="7" name="Picture 6">
            <a:extLst>
              <a:ext uri="{FF2B5EF4-FFF2-40B4-BE49-F238E27FC236}">
                <a16:creationId xmlns:a16="http://schemas.microsoft.com/office/drawing/2014/main" id="{C15F261C-9272-9FE4-B3CF-036F6EC54814}"/>
              </a:ext>
            </a:extLst>
          </p:cNvPr>
          <p:cNvPicPr>
            <a:picLocks noChangeAspect="1"/>
          </p:cNvPicPr>
          <p:nvPr/>
        </p:nvPicPr>
        <p:blipFill rotWithShape="1">
          <a:blip r:embed="rId8"/>
          <a:srcRect l="34153" r="11641" b="-1"/>
          <a:stretch/>
        </p:blipFill>
        <p:spPr>
          <a:xfrm>
            <a:off x="3344" y="10"/>
            <a:ext cx="4646726" cy="6857990"/>
          </a:xfrm>
          <a:prstGeom prst="rect">
            <a:avLst/>
          </a:prstGeom>
        </p:spPr>
      </p:pic>
      <p:sp>
        <p:nvSpPr>
          <p:cNvPr id="5" name="Content Placeholder 4"/>
          <p:cNvSpPr>
            <a:spLocks noGrp="1"/>
          </p:cNvSpPr>
          <p:nvPr>
            <p:ph idx="1"/>
          </p:nvPr>
        </p:nvSpPr>
        <p:spPr>
          <a:xfrm>
            <a:off x="4970109" y="2121408"/>
            <a:ext cx="6730276" cy="4050792"/>
          </a:xfrm>
        </p:spPr>
        <p:txBody>
          <a:bodyPr vert="horz" lIns="91440" tIns="45720" rIns="91440" bIns="45720" rtlCol="0">
            <a:normAutofit/>
          </a:bodyPr>
          <a:lstStyle/>
          <a:p>
            <a:pPr marL="457200" indent="-457200">
              <a:lnSpc>
                <a:spcPct val="90000"/>
              </a:lnSpc>
              <a:buNone/>
            </a:pPr>
            <a:r>
              <a:rPr lang="en-US" sz="1300" dirty="0">
                <a:solidFill>
                  <a:schemeClr val="tx1"/>
                </a:solidFill>
                <a:latin typeface="+mn-lt"/>
                <a:cs typeface="+mn-cs"/>
              </a:rPr>
              <a:t>Barr, Hugh &amp; Freeth, D &amp; </a:t>
            </a:r>
            <a:r>
              <a:rPr lang="en-US" sz="1300" dirty="0" err="1">
                <a:solidFill>
                  <a:schemeClr val="tx1"/>
                </a:solidFill>
                <a:latin typeface="+mn-lt"/>
                <a:cs typeface="+mn-cs"/>
              </a:rPr>
              <a:t>Hammick</a:t>
            </a:r>
            <a:r>
              <a:rPr lang="en-US" sz="1300" dirty="0">
                <a:solidFill>
                  <a:schemeClr val="tx1"/>
                </a:solidFill>
                <a:latin typeface="+mn-lt"/>
                <a:cs typeface="+mn-cs"/>
              </a:rPr>
              <a:t>, M &amp; Koppel, I &amp; Reeves, Scott. (2000). Evaluations of interprofessional education A United Kingdom review for health and social care. Centre for the Advancement of Interprofessional Education: UK.</a:t>
            </a:r>
          </a:p>
          <a:p>
            <a:pPr marL="457200" indent="-457200">
              <a:lnSpc>
                <a:spcPct val="90000"/>
              </a:lnSpc>
              <a:buNone/>
            </a:pPr>
            <a:r>
              <a:rPr lang="en-US" sz="1300" dirty="0">
                <a:solidFill>
                  <a:schemeClr val="tx1"/>
                </a:solidFill>
                <a:latin typeface="+mn-lt"/>
                <a:cs typeface="+mn-cs"/>
              </a:rPr>
              <a:t>Canadian Institute for Health Collaboration (2010). </a:t>
            </a:r>
            <a:r>
              <a:rPr lang="en-US" sz="1300" i="1" dirty="0">
                <a:solidFill>
                  <a:schemeClr val="tx1"/>
                </a:solidFill>
                <a:latin typeface="+mn-lt"/>
                <a:cs typeface="+mn-cs"/>
              </a:rPr>
              <a:t>National Competency Framework.</a:t>
            </a:r>
            <a:r>
              <a:rPr lang="en-US" sz="1300" dirty="0">
                <a:solidFill>
                  <a:schemeClr val="tx1"/>
                </a:solidFill>
                <a:latin typeface="+mn-lt"/>
                <a:cs typeface="+mn-cs"/>
              </a:rPr>
              <a:t> Author: UBC.</a:t>
            </a:r>
          </a:p>
          <a:p>
            <a:pPr marL="457200" indent="-457200">
              <a:lnSpc>
                <a:spcPct val="90000"/>
              </a:lnSpc>
              <a:buNone/>
            </a:pPr>
            <a:r>
              <a:rPr lang="en-US" sz="1300" dirty="0">
                <a:solidFill>
                  <a:schemeClr val="tx1"/>
                </a:solidFill>
                <a:latin typeface="+mn-lt"/>
                <a:cs typeface="+mn-cs"/>
              </a:rPr>
              <a:t>Charles G, Bainbridge L, Gilbert J. (2010). The University of British Columbia model of interprofessional education. J </a:t>
            </a:r>
            <a:r>
              <a:rPr lang="en-US" sz="1300" dirty="0" err="1">
                <a:solidFill>
                  <a:schemeClr val="tx1"/>
                </a:solidFill>
                <a:latin typeface="+mn-lt"/>
                <a:cs typeface="+mn-cs"/>
              </a:rPr>
              <a:t>Interprof</a:t>
            </a:r>
            <a:r>
              <a:rPr lang="en-US" sz="1300" dirty="0">
                <a:solidFill>
                  <a:schemeClr val="tx1"/>
                </a:solidFill>
                <a:latin typeface="+mn-lt"/>
                <a:cs typeface="+mn-cs"/>
              </a:rPr>
              <a:t> Care Jan;24(1):9-18. </a:t>
            </a:r>
            <a:r>
              <a:rPr lang="en-US" sz="1300" dirty="0" err="1">
                <a:solidFill>
                  <a:schemeClr val="tx1"/>
                </a:solidFill>
                <a:latin typeface="+mn-lt"/>
                <a:cs typeface="+mn-cs"/>
              </a:rPr>
              <a:t>doi</a:t>
            </a:r>
            <a:r>
              <a:rPr lang="en-US" sz="1300" dirty="0">
                <a:solidFill>
                  <a:schemeClr val="tx1"/>
                </a:solidFill>
                <a:latin typeface="+mn-lt"/>
                <a:cs typeface="+mn-cs"/>
              </a:rPr>
              <a:t>: 10.3109/13561820903294549. PMID: 20001544. </a:t>
            </a:r>
          </a:p>
          <a:p>
            <a:pPr marL="457200" indent="-457200">
              <a:lnSpc>
                <a:spcPct val="90000"/>
              </a:lnSpc>
              <a:buNone/>
            </a:pPr>
            <a:r>
              <a:rPr lang="en-US" sz="1300" dirty="0">
                <a:solidFill>
                  <a:schemeClr val="tx1"/>
                </a:solidFill>
                <a:latin typeface="+mn-lt"/>
                <a:cs typeface="+mn-cs"/>
              </a:rPr>
              <a:t>Harden, R.M. (2001) AMEE Guide No. 21: Curriculum mapping: a tool for transparent and authentic teaching and learning, </a:t>
            </a:r>
            <a:r>
              <a:rPr lang="en-US" sz="1300" i="1" dirty="0">
                <a:solidFill>
                  <a:schemeClr val="tx1"/>
                </a:solidFill>
                <a:latin typeface="+mn-lt"/>
                <a:cs typeface="+mn-cs"/>
              </a:rPr>
              <a:t>Medical Teacher</a:t>
            </a:r>
            <a:r>
              <a:rPr lang="en-US" sz="1300" dirty="0">
                <a:solidFill>
                  <a:schemeClr val="tx1"/>
                </a:solidFill>
                <a:latin typeface="+mn-lt"/>
                <a:cs typeface="+mn-cs"/>
              </a:rPr>
              <a:t> 23(2): 123-137 </a:t>
            </a:r>
            <a:r>
              <a:rPr lang="en-US" sz="1300" dirty="0" err="1">
                <a:solidFill>
                  <a:schemeClr val="tx1"/>
                </a:solidFill>
                <a:latin typeface="+mn-lt"/>
                <a:cs typeface="+mn-cs"/>
              </a:rPr>
              <a:t>doi</a:t>
            </a:r>
            <a:r>
              <a:rPr lang="en-US" sz="1300" dirty="0">
                <a:solidFill>
                  <a:schemeClr val="tx1"/>
                </a:solidFill>
                <a:latin typeface="+mn-lt"/>
                <a:cs typeface="+mn-cs"/>
              </a:rPr>
              <a:t>: </a:t>
            </a:r>
            <a:r>
              <a:rPr lang="en-US" sz="1300" u="sng" dirty="0">
                <a:solidFill>
                  <a:schemeClr val="tx1"/>
                </a:solidFill>
                <a:latin typeface="+mn-lt"/>
                <a:cs typeface="+mn-cs"/>
                <a:hlinkClick r:id="rId9"/>
              </a:rPr>
              <a:t>10.1080/01421590120036547</a:t>
            </a:r>
            <a:endParaRPr lang="en-US" sz="1300" dirty="0">
              <a:solidFill>
                <a:schemeClr val="tx1"/>
              </a:solidFill>
              <a:latin typeface="+mn-lt"/>
              <a:cs typeface="+mn-cs"/>
            </a:endParaRPr>
          </a:p>
          <a:p>
            <a:pPr marL="457200" indent="-457200">
              <a:lnSpc>
                <a:spcPct val="90000"/>
              </a:lnSpc>
              <a:buNone/>
            </a:pPr>
            <a:r>
              <a:rPr lang="en-US" sz="1300" dirty="0">
                <a:solidFill>
                  <a:schemeClr val="tx1"/>
                </a:solidFill>
                <a:latin typeface="+mn-lt"/>
                <a:cs typeface="+mn-cs"/>
              </a:rPr>
              <a:t>Joyner, H.S. (2016). Curriculum Mapping: A Method to Assess and Refine Undergraduate Degree Programs. </a:t>
            </a:r>
            <a:r>
              <a:rPr lang="en-US" sz="1300" i="1" dirty="0">
                <a:solidFill>
                  <a:schemeClr val="tx1"/>
                </a:solidFill>
                <a:latin typeface="+mn-lt"/>
                <a:cs typeface="+mn-cs"/>
              </a:rPr>
              <a:t>Journal of Food Sciences Education 15</a:t>
            </a:r>
            <a:r>
              <a:rPr lang="en-US" sz="1300" dirty="0">
                <a:solidFill>
                  <a:schemeClr val="tx1"/>
                </a:solidFill>
                <a:latin typeface="+mn-lt"/>
                <a:cs typeface="+mn-cs"/>
              </a:rPr>
              <a:t>(3): 83-100.</a:t>
            </a:r>
          </a:p>
          <a:p>
            <a:pPr marL="457200" indent="-457200">
              <a:lnSpc>
                <a:spcPct val="90000"/>
              </a:lnSpc>
              <a:buNone/>
            </a:pPr>
            <a:r>
              <a:rPr lang="en-US" sz="1300" dirty="0">
                <a:solidFill>
                  <a:schemeClr val="tx1"/>
                </a:solidFill>
                <a:latin typeface="+mn-lt"/>
                <a:cs typeface="+mn-cs"/>
              </a:rPr>
              <a:t>Plaza, D. (2007). Curriculum Mapping in Program Assessment and Evaluation. </a:t>
            </a:r>
            <a:r>
              <a:rPr lang="en-US" sz="1300" i="1" dirty="0">
                <a:solidFill>
                  <a:schemeClr val="tx1"/>
                </a:solidFill>
                <a:latin typeface="+mn-lt"/>
                <a:cs typeface="+mn-cs"/>
              </a:rPr>
              <a:t>American Journal of Pharmaceutical Education 71</a:t>
            </a:r>
            <a:r>
              <a:rPr lang="en-US" sz="1300" dirty="0">
                <a:solidFill>
                  <a:schemeClr val="tx1"/>
                </a:solidFill>
                <a:latin typeface="+mn-lt"/>
                <a:cs typeface="+mn-cs"/>
              </a:rPr>
              <a:t>(2): 20–20, doi:10.5688/aj710220.</a:t>
            </a:r>
          </a:p>
          <a:p>
            <a:pPr indent="-182880">
              <a:lnSpc>
                <a:spcPct val="90000"/>
              </a:lnSpc>
              <a:buFont typeface="Wingdings" pitchFamily="2" charset="2"/>
              <a:buChar char="§"/>
            </a:pPr>
            <a:endParaRPr lang="en-US" sz="1300" b="1" dirty="0">
              <a:solidFill>
                <a:schemeClr val="tx1"/>
              </a:solidFill>
              <a:latin typeface="+mn-lt"/>
              <a:cs typeface="+mn-cs"/>
            </a:endParaRPr>
          </a:p>
          <a:p>
            <a:pPr marL="342900" indent="-182880">
              <a:lnSpc>
                <a:spcPct val="90000"/>
              </a:lnSpc>
              <a:buFont typeface="Wingdings" pitchFamily="2" charset="2"/>
              <a:buChar char="§"/>
            </a:pPr>
            <a:endParaRPr lang="en-US" sz="1300" dirty="0">
              <a:solidFill>
                <a:schemeClr val="tx1"/>
              </a:solidFill>
              <a:latin typeface="+mn-lt"/>
              <a:cs typeface="+mn-cs"/>
            </a:endParaRPr>
          </a:p>
        </p:txBody>
      </p:sp>
      <p:grpSp>
        <p:nvGrpSpPr>
          <p:cNvPr id="17" name="Group 16">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442268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solidFill>
                  <a:srgbClr val="706258"/>
                </a:solidFill>
                <a:latin typeface="Minion Pro" panose="02040503050306020203" pitchFamily="18" charset="0"/>
              </a:rPr>
              <a:t>Thank you. Questions?</a:t>
            </a:r>
            <a:endParaRPr lang="en-CA" b="1" dirty="0">
              <a:solidFill>
                <a:srgbClr val="706258"/>
              </a:solidFill>
              <a:latin typeface="Minion Pro" panose="02040503050306020203" pitchFamily="18" charset="0"/>
            </a:endParaRPr>
          </a:p>
        </p:txBody>
      </p:sp>
      <p:sp>
        <p:nvSpPr>
          <p:cNvPr id="6" name="Text Placeholder 5"/>
          <p:cNvSpPr>
            <a:spLocks noGrp="1"/>
          </p:cNvSpPr>
          <p:nvPr>
            <p:ph type="body" idx="1"/>
          </p:nvPr>
        </p:nvSpPr>
        <p:spPr>
          <a:xfrm>
            <a:off x="2493265" y="5295428"/>
            <a:ext cx="3968495" cy="912332"/>
          </a:xfrm>
        </p:spPr>
        <p:txBody>
          <a:bodyPr/>
          <a:lstStyle/>
          <a:p>
            <a:r>
              <a:rPr lang="en-US" dirty="0">
                <a:hlinkClick r:id="rId2"/>
              </a:rPr>
              <a:t>Moni.Fricke@umanitoba.ca</a:t>
            </a:r>
            <a:endParaRPr lang="en-US" dirty="0"/>
          </a:p>
          <a:p>
            <a:r>
              <a:rPr lang="en-US" dirty="0">
                <a:hlinkClick r:id="rId3"/>
              </a:rPr>
              <a:t>Sarah.Wilkinson@humber.ca</a:t>
            </a:r>
            <a:endParaRPr lang="en-US" dirty="0"/>
          </a:p>
          <a:p>
            <a:endParaRPr lang="en-CA" dirty="0"/>
          </a:p>
        </p:txBody>
      </p:sp>
    </p:spTree>
    <p:extLst>
      <p:ext uri="{BB962C8B-B14F-4D97-AF65-F5344CB8AC3E}">
        <p14:creationId xmlns:p14="http://schemas.microsoft.com/office/powerpoint/2010/main" val="55559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F85E0883-9001-4D4E-9C91-E8D165DAF9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94AEEF45-F5C8-4322-9C98-33BB7A5A2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5" name="Oval 14">
              <a:extLst>
                <a:ext uri="{FF2B5EF4-FFF2-40B4-BE49-F238E27FC236}">
                  <a16:creationId xmlns:a16="http://schemas.microsoft.com/office/drawing/2014/main" id="{185E4386-A445-455A-91C4-16DE5DA9F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17" name="Rectangle 16">
            <a:extLst>
              <a:ext uri="{FF2B5EF4-FFF2-40B4-BE49-F238E27FC236}">
                <a16:creationId xmlns:a16="http://schemas.microsoft.com/office/drawing/2014/main" id="{B8F15AE3-A549-4E9C-A62A-C6256C1EEF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89832D-7426-4DC3-9DFD-E3E3BB473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738A7C6-2A60-4720-B4A8-8703EF35E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4"/>
            <a:ext cx="5149596" cy="5228279"/>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DF9DB2F-1631-4835-93FB-D5F944FF2CE6}"/>
              </a:ext>
            </a:extLst>
          </p:cNvPr>
          <p:cNvSpPr>
            <a:spLocks noGrp="1"/>
          </p:cNvSpPr>
          <p:nvPr>
            <p:ph type="title"/>
          </p:nvPr>
        </p:nvSpPr>
        <p:spPr>
          <a:xfrm>
            <a:off x="7044268" y="1477131"/>
            <a:ext cx="3816126" cy="3915866"/>
          </a:xfrm>
        </p:spPr>
        <p:txBody>
          <a:bodyPr vert="horz" lIns="91440" tIns="45720" rIns="91440" bIns="45720" rtlCol="0" anchor="ctr">
            <a:normAutofit/>
          </a:bodyPr>
          <a:lstStyle/>
          <a:p>
            <a:r>
              <a:rPr lang="en-US" sz="5100"/>
              <a:t>IPE Accreditation Requirements</a:t>
            </a:r>
          </a:p>
        </p:txBody>
      </p:sp>
      <p:sp>
        <p:nvSpPr>
          <p:cNvPr id="23" name="Rectangle 22">
            <a:extLst>
              <a:ext uri="{FF2B5EF4-FFF2-40B4-BE49-F238E27FC236}">
                <a16:creationId xmlns:a16="http://schemas.microsoft.com/office/drawing/2014/main" id="{F19A336F-42B4-43F8-B0F7-77F5CBD1E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06BFEF3-864A-4344-AB1C-991B785E0764}"/>
              </a:ext>
            </a:extLst>
          </p:cNvPr>
          <p:cNvSpPr/>
          <p:nvPr/>
        </p:nvSpPr>
        <p:spPr>
          <a:xfrm>
            <a:off x="612126" y="4990038"/>
            <a:ext cx="5620508" cy="954107"/>
          </a:xfrm>
          <a:prstGeom prst="rect">
            <a:avLst/>
          </a:prstGeom>
        </p:spPr>
        <p:txBody>
          <a:bodyPr wrap="square">
            <a:spAutoFit/>
          </a:bodyPr>
          <a:lstStyle/>
          <a:p>
            <a:r>
              <a:rPr lang="en-US" sz="1400" dirty="0">
                <a:solidFill>
                  <a:srgbClr val="333333"/>
                </a:solidFill>
                <a:latin typeface="-apple-system"/>
              </a:rPr>
              <a:t>Azzam, M., Puvirajah, A., Girard, MA. </a:t>
            </a:r>
            <a:r>
              <a:rPr lang="en-US" sz="1400" i="1" dirty="0">
                <a:solidFill>
                  <a:srgbClr val="333333"/>
                </a:solidFill>
                <a:latin typeface="-apple-system"/>
              </a:rPr>
              <a:t>et al.</a:t>
            </a:r>
            <a:r>
              <a:rPr lang="en-US" sz="1400" dirty="0">
                <a:solidFill>
                  <a:srgbClr val="333333"/>
                </a:solidFill>
                <a:latin typeface="-apple-system"/>
              </a:rPr>
              <a:t> Interprofessional education-relevant accreditation standards in Canada: a comparative document analysis. </a:t>
            </a:r>
            <a:r>
              <a:rPr lang="en-US" sz="1400" i="1" dirty="0">
                <a:solidFill>
                  <a:srgbClr val="333333"/>
                </a:solidFill>
                <a:latin typeface="-apple-system"/>
              </a:rPr>
              <a:t>Hum </a:t>
            </a:r>
            <a:r>
              <a:rPr lang="en-US" sz="1400" i="1" dirty="0" err="1">
                <a:solidFill>
                  <a:srgbClr val="333333"/>
                </a:solidFill>
                <a:latin typeface="-apple-system"/>
              </a:rPr>
              <a:t>Resour</a:t>
            </a:r>
            <a:r>
              <a:rPr lang="en-US" sz="1400" i="1" dirty="0">
                <a:solidFill>
                  <a:srgbClr val="333333"/>
                </a:solidFill>
                <a:latin typeface="-apple-system"/>
              </a:rPr>
              <a:t> Health</a:t>
            </a:r>
            <a:r>
              <a:rPr lang="en-US" sz="1400" dirty="0">
                <a:solidFill>
                  <a:srgbClr val="333333"/>
                </a:solidFill>
                <a:latin typeface="-apple-system"/>
              </a:rPr>
              <a:t> </a:t>
            </a:r>
            <a:r>
              <a:rPr lang="en-US" sz="1400" b="1" dirty="0">
                <a:solidFill>
                  <a:srgbClr val="333333"/>
                </a:solidFill>
                <a:latin typeface="-apple-system"/>
              </a:rPr>
              <a:t>19</a:t>
            </a:r>
            <a:r>
              <a:rPr lang="en-US" sz="1400" dirty="0">
                <a:solidFill>
                  <a:srgbClr val="333333"/>
                </a:solidFill>
                <a:latin typeface="-apple-system"/>
              </a:rPr>
              <a:t>, 66 (2021). https://doi.org/10.1186/s12960-021-00611-1</a:t>
            </a:r>
            <a:endParaRPr lang="en-US" sz="1400" dirty="0"/>
          </a:p>
        </p:txBody>
      </p:sp>
      <p:pic>
        <p:nvPicPr>
          <p:cNvPr id="6" name="Picture 5">
            <a:extLst>
              <a:ext uri="{FF2B5EF4-FFF2-40B4-BE49-F238E27FC236}">
                <a16:creationId xmlns:a16="http://schemas.microsoft.com/office/drawing/2014/main" id="{FE9D7BC4-EFA4-441E-884E-A6D348680B85}"/>
              </a:ext>
            </a:extLst>
          </p:cNvPr>
          <p:cNvPicPr>
            <a:picLocks noChangeAspect="1"/>
          </p:cNvPicPr>
          <p:nvPr/>
        </p:nvPicPr>
        <p:blipFill rotWithShape="1">
          <a:blip r:embed="rId6"/>
          <a:srcRect l="46250" t="20470" r="23836" b="6897"/>
          <a:stretch/>
        </p:blipFill>
        <p:spPr>
          <a:xfrm>
            <a:off x="1604841" y="977145"/>
            <a:ext cx="2877207" cy="3929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2787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AD29F-9D3B-4A8C-907D-53BDC45EDB49}"/>
              </a:ext>
            </a:extLst>
          </p:cNvPr>
          <p:cNvSpPr>
            <a:spLocks noGrp="1"/>
          </p:cNvSpPr>
          <p:nvPr>
            <p:ph type="title"/>
          </p:nvPr>
        </p:nvSpPr>
        <p:spPr/>
        <p:txBody>
          <a:bodyPr>
            <a:normAutofit fontScale="90000"/>
          </a:bodyPr>
          <a:lstStyle/>
          <a:p>
            <a:r>
              <a:rPr lang="en-US" dirty="0"/>
              <a:t>Join the global conversation</a:t>
            </a:r>
            <a:br>
              <a:rPr lang="en-US" dirty="0"/>
            </a:br>
            <a:r>
              <a:rPr lang="en-US" dirty="0"/>
              <a:t> </a:t>
            </a:r>
            <a:br>
              <a:rPr lang="en-US" dirty="0"/>
            </a:br>
            <a:endParaRPr lang="en-US" dirty="0"/>
          </a:p>
        </p:txBody>
      </p:sp>
      <p:pic>
        <p:nvPicPr>
          <p:cNvPr id="6" name="Picture Placeholder 5">
            <a:extLst>
              <a:ext uri="{FF2B5EF4-FFF2-40B4-BE49-F238E27FC236}">
                <a16:creationId xmlns:a16="http://schemas.microsoft.com/office/drawing/2014/main" id="{7ED94779-791D-4CDE-9857-3CF0CF0F5BE5}"/>
              </a:ext>
            </a:extLst>
          </p:cNvPr>
          <p:cNvPicPr>
            <a:picLocks noGrp="1" noChangeAspect="1"/>
          </p:cNvPicPr>
          <p:nvPr>
            <p:ph type="pic" idx="1"/>
          </p:nvPr>
        </p:nvPicPr>
        <p:blipFill rotWithShape="1">
          <a:blip r:embed="rId2"/>
          <a:srcRect l="35748" t="26816" r="40992" b="15506"/>
          <a:stretch/>
        </p:blipFill>
        <p:spPr>
          <a:xfrm>
            <a:off x="2021841" y="502920"/>
            <a:ext cx="3482710" cy="4858130"/>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BCA210F5-DDD7-43E3-801F-696BC741C400}"/>
              </a:ext>
            </a:extLst>
          </p:cNvPr>
          <p:cNvSpPr>
            <a:spLocks noGrp="1"/>
          </p:cNvSpPr>
          <p:nvPr>
            <p:ph type="body" sz="half" idx="2"/>
          </p:nvPr>
        </p:nvSpPr>
        <p:spPr>
          <a:xfrm>
            <a:off x="8549640" y="1950719"/>
            <a:ext cx="3200400" cy="4451529"/>
          </a:xfrm>
        </p:spPr>
        <p:txBody>
          <a:bodyPr>
            <a:normAutofit fontScale="85000" lnSpcReduction="10000"/>
          </a:bodyPr>
          <a:lstStyle/>
          <a:p>
            <a:r>
              <a:rPr lang="en-US" sz="2400" b="1" dirty="0"/>
              <a:t>Webinars</a:t>
            </a:r>
          </a:p>
          <a:p>
            <a:endParaRPr lang="en-US" sz="1900" dirty="0"/>
          </a:p>
          <a:p>
            <a:r>
              <a:rPr lang="en-US" sz="1900" dirty="0"/>
              <a:t>Jan 24</a:t>
            </a:r>
            <a:r>
              <a:rPr lang="en-US" sz="1900" baseline="30000" dirty="0"/>
              <a:t>th</a:t>
            </a:r>
            <a:r>
              <a:rPr lang="en-US" sz="1900" dirty="0"/>
              <a:t>, 2024, 9:00-10:30am EST</a:t>
            </a:r>
            <a:br>
              <a:rPr lang="en-US" sz="1900" dirty="0"/>
            </a:br>
            <a:endParaRPr lang="en-US" sz="1900" dirty="0"/>
          </a:p>
          <a:p>
            <a:r>
              <a:rPr lang="en-US" sz="1900" dirty="0"/>
              <a:t>Jan 30</a:t>
            </a:r>
            <a:r>
              <a:rPr lang="en-US" sz="1900" baseline="30000" dirty="0"/>
              <a:t>th</a:t>
            </a:r>
            <a:r>
              <a:rPr lang="en-US" sz="1900" dirty="0"/>
              <a:t>, 2024, 4:00-5:30pm EST</a:t>
            </a:r>
          </a:p>
          <a:p>
            <a:endParaRPr lang="en-US" sz="1900" dirty="0"/>
          </a:p>
          <a:p>
            <a:r>
              <a:rPr lang="en-US" sz="1900" dirty="0"/>
              <a:t>Pre-registration required.</a:t>
            </a:r>
          </a:p>
          <a:p>
            <a:endParaRPr lang="en-US" sz="1900" dirty="0"/>
          </a:p>
          <a:p>
            <a:r>
              <a:rPr lang="en-US" sz="1900" dirty="0"/>
              <a:t>For more details and registration, see </a:t>
            </a:r>
            <a:r>
              <a:rPr lang="en-US" sz="1900" u="sng" dirty="0">
                <a:hlinkClick r:id="rId3"/>
              </a:rPr>
              <a:t>https://interprofessionalresearch.global/</a:t>
            </a:r>
            <a:r>
              <a:rPr lang="en-US" sz="1900" dirty="0"/>
              <a:t>. </a:t>
            </a:r>
            <a:br>
              <a:rPr lang="en-US" sz="1900" dirty="0"/>
            </a:br>
            <a:endParaRPr lang="en-US" sz="1900" dirty="0"/>
          </a:p>
          <a:p>
            <a:br>
              <a:rPr lang="en-US" dirty="0"/>
            </a:br>
            <a:endParaRPr lang="en-US" dirty="0"/>
          </a:p>
        </p:txBody>
      </p:sp>
      <p:sp>
        <p:nvSpPr>
          <p:cNvPr id="7" name="TextBox 6">
            <a:extLst>
              <a:ext uri="{FF2B5EF4-FFF2-40B4-BE49-F238E27FC236}">
                <a16:creationId xmlns:a16="http://schemas.microsoft.com/office/drawing/2014/main" id="{8EB018F8-83D2-48A4-BB32-726DC372B88C}"/>
              </a:ext>
            </a:extLst>
          </p:cNvPr>
          <p:cNvSpPr txBox="1"/>
          <p:nvPr/>
        </p:nvSpPr>
        <p:spPr>
          <a:xfrm>
            <a:off x="1362895" y="5572035"/>
            <a:ext cx="5598160" cy="1200329"/>
          </a:xfrm>
          <a:prstGeom prst="rect">
            <a:avLst/>
          </a:prstGeom>
          <a:noFill/>
        </p:spPr>
        <p:txBody>
          <a:bodyPr wrap="square" rtlCol="0">
            <a:spAutoFit/>
          </a:bodyPr>
          <a:lstStyle/>
          <a:p>
            <a:r>
              <a:rPr lang="en-US" u="sng" dirty="0">
                <a:hlinkClick r:id="rId4"/>
              </a:rPr>
              <a:t>https://interprofessionalresearch.global/wp-content/uploads/2024/01/IPR.Global-EDIA-Discussion-Paper-2024.pdf</a:t>
            </a:r>
            <a:br>
              <a:rPr lang="en-US" dirty="0"/>
            </a:br>
            <a:endParaRPr lang="en-US" dirty="0"/>
          </a:p>
        </p:txBody>
      </p:sp>
    </p:spTree>
    <p:extLst>
      <p:ext uri="{BB962C8B-B14F-4D97-AF65-F5344CB8AC3E}">
        <p14:creationId xmlns:p14="http://schemas.microsoft.com/office/powerpoint/2010/main" val="2824122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DF1FC83A-72FB-4D2A-AB58-BCC42C88D2AE}"/>
              </a:ext>
            </a:extLst>
          </p:cNvPr>
          <p:cNvSpPr>
            <a:spLocks noGrp="1"/>
          </p:cNvSpPr>
          <p:nvPr>
            <p:ph type="body" idx="1"/>
          </p:nvPr>
        </p:nvSpPr>
        <p:spPr>
          <a:xfrm>
            <a:off x="612125" y="5045569"/>
            <a:ext cx="9052560" cy="1066800"/>
          </a:xfrm>
        </p:spPr>
        <p:txBody>
          <a:bodyPr>
            <a:normAutofit/>
          </a:bodyPr>
          <a:lstStyle/>
          <a:p>
            <a:r>
              <a:rPr lang="en-US" sz="4000" b="1" dirty="0">
                <a:solidFill>
                  <a:schemeClr val="accent2"/>
                </a:solidFill>
              </a:rPr>
              <a:t>IPE Accreditation Standards</a:t>
            </a:r>
          </a:p>
        </p:txBody>
      </p:sp>
      <p:pic>
        <p:nvPicPr>
          <p:cNvPr id="7" name="Content Placeholder 6">
            <a:extLst>
              <a:ext uri="{FF2B5EF4-FFF2-40B4-BE49-F238E27FC236}">
                <a16:creationId xmlns:a16="http://schemas.microsoft.com/office/drawing/2014/main" id="{5E5E2EE5-FDF1-4329-BA33-2CCC61858E8F}"/>
              </a:ext>
            </a:extLst>
          </p:cNvPr>
          <p:cNvPicPr>
            <a:picLocks noChangeAspect="1"/>
          </p:cNvPicPr>
          <p:nvPr/>
        </p:nvPicPr>
        <p:blipFill rotWithShape="1">
          <a:blip r:embed="rId2"/>
          <a:srcRect l="31471" t="15454" r="35353" b="9671"/>
          <a:stretch/>
        </p:blipFill>
        <p:spPr>
          <a:xfrm>
            <a:off x="612125" y="414998"/>
            <a:ext cx="2543269" cy="322868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96A0B10-0DF8-47DD-B252-76F6446716D6}"/>
              </a:ext>
            </a:extLst>
          </p:cNvPr>
          <p:cNvSpPr txBox="1"/>
          <p:nvPr/>
        </p:nvSpPr>
        <p:spPr>
          <a:xfrm>
            <a:off x="558303" y="3949436"/>
            <a:ext cx="2597091" cy="461665"/>
          </a:xfrm>
          <a:prstGeom prst="rect">
            <a:avLst/>
          </a:prstGeom>
          <a:noFill/>
        </p:spPr>
        <p:txBody>
          <a:bodyPr wrap="square" rtlCol="0">
            <a:spAutoFit/>
          </a:bodyPr>
          <a:lstStyle/>
          <a:p>
            <a:pPr defTabSz="379476">
              <a:spcAft>
                <a:spcPts val="600"/>
              </a:spcAft>
            </a:pPr>
            <a:r>
              <a:rPr lang="en-US" sz="1200" kern="1200" dirty="0">
                <a:solidFill>
                  <a:schemeClr val="tx1"/>
                </a:solidFill>
                <a:latin typeface="+mn-lt"/>
                <a:ea typeface="+mn-ea"/>
                <a:cs typeface="+mn-cs"/>
                <a:hlinkClick r:id="rId3"/>
              </a:rPr>
              <a:t>AIPHE FinalEnglishMay6th.qxd6 (casn.ca)</a:t>
            </a:r>
            <a:endParaRPr lang="en-US" sz="1400" dirty="0"/>
          </a:p>
        </p:txBody>
      </p:sp>
      <p:pic>
        <p:nvPicPr>
          <p:cNvPr id="2" name="Picture 1">
            <a:extLst>
              <a:ext uri="{FF2B5EF4-FFF2-40B4-BE49-F238E27FC236}">
                <a16:creationId xmlns:a16="http://schemas.microsoft.com/office/drawing/2014/main" id="{01B0F28E-E38F-4231-B674-AA549B0A27E4}"/>
              </a:ext>
            </a:extLst>
          </p:cNvPr>
          <p:cNvPicPr>
            <a:picLocks noChangeAspect="1"/>
          </p:cNvPicPr>
          <p:nvPr/>
        </p:nvPicPr>
        <p:blipFill rotWithShape="1">
          <a:blip r:embed="rId4"/>
          <a:srcRect l="30647" t="17499" r="35474" b="5143"/>
          <a:stretch/>
        </p:blipFill>
        <p:spPr>
          <a:xfrm>
            <a:off x="4497864" y="414998"/>
            <a:ext cx="2513792" cy="322868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AF92B082-17CB-4418-828F-2169D7DE4447}"/>
              </a:ext>
            </a:extLst>
          </p:cNvPr>
          <p:cNvSpPr/>
          <p:nvPr/>
        </p:nvSpPr>
        <p:spPr>
          <a:xfrm>
            <a:off x="7913131" y="3926312"/>
            <a:ext cx="4085829" cy="1015663"/>
          </a:xfrm>
          <a:prstGeom prst="rect">
            <a:avLst/>
          </a:prstGeom>
        </p:spPr>
        <p:txBody>
          <a:bodyPr wrap="square">
            <a:spAutoFit/>
          </a:bodyPr>
          <a:lstStyle/>
          <a:p>
            <a:r>
              <a:rPr lang="en-US" sz="1200" dirty="0">
                <a:solidFill>
                  <a:srgbClr val="333333"/>
                </a:solidFill>
                <a:latin typeface="-apple-system"/>
              </a:rPr>
              <a:t>Grymonpre, R.E., Bainbridge, L., Nasmith, L. </a:t>
            </a:r>
            <a:r>
              <a:rPr lang="en-US" sz="1200" i="1" dirty="0">
                <a:solidFill>
                  <a:srgbClr val="333333"/>
                </a:solidFill>
                <a:latin typeface="-apple-system"/>
              </a:rPr>
              <a:t>et al.</a:t>
            </a:r>
            <a:r>
              <a:rPr lang="en-US" sz="1200" dirty="0">
                <a:solidFill>
                  <a:srgbClr val="333333"/>
                </a:solidFill>
                <a:latin typeface="-apple-system"/>
              </a:rPr>
              <a:t> Development of accreditation standards for interprofessional education: a Canadian Case Study. </a:t>
            </a:r>
            <a:r>
              <a:rPr lang="en-US" sz="1200" i="1" dirty="0">
                <a:solidFill>
                  <a:srgbClr val="333333"/>
                </a:solidFill>
                <a:latin typeface="-apple-system"/>
              </a:rPr>
              <a:t>Hum </a:t>
            </a:r>
            <a:r>
              <a:rPr lang="en-US" sz="1200" i="1" dirty="0" err="1">
                <a:solidFill>
                  <a:srgbClr val="333333"/>
                </a:solidFill>
                <a:latin typeface="-apple-system"/>
              </a:rPr>
              <a:t>Resour</a:t>
            </a:r>
            <a:r>
              <a:rPr lang="en-US" sz="1200" i="1" dirty="0">
                <a:solidFill>
                  <a:srgbClr val="333333"/>
                </a:solidFill>
                <a:latin typeface="-apple-system"/>
              </a:rPr>
              <a:t> Health</a:t>
            </a:r>
            <a:r>
              <a:rPr lang="en-US" sz="1200" dirty="0">
                <a:solidFill>
                  <a:srgbClr val="333333"/>
                </a:solidFill>
                <a:latin typeface="-apple-system"/>
              </a:rPr>
              <a:t> </a:t>
            </a:r>
            <a:r>
              <a:rPr lang="en-US" sz="1200" b="1" dirty="0">
                <a:solidFill>
                  <a:srgbClr val="333333"/>
                </a:solidFill>
                <a:latin typeface="-apple-system"/>
              </a:rPr>
              <a:t>19</a:t>
            </a:r>
            <a:r>
              <a:rPr lang="en-US" sz="1200" dirty="0">
                <a:solidFill>
                  <a:srgbClr val="333333"/>
                </a:solidFill>
                <a:latin typeface="-apple-system"/>
              </a:rPr>
              <a:t>, 12 (2021). https://doi.org/10.1186/s12960-020-00551-2</a:t>
            </a:r>
            <a:endParaRPr lang="en-US" sz="1200" dirty="0"/>
          </a:p>
        </p:txBody>
      </p:sp>
      <p:sp>
        <p:nvSpPr>
          <p:cNvPr id="11" name="Rectangle 10">
            <a:extLst>
              <a:ext uri="{FF2B5EF4-FFF2-40B4-BE49-F238E27FC236}">
                <a16:creationId xmlns:a16="http://schemas.microsoft.com/office/drawing/2014/main" id="{C86DCB63-6079-4DCC-84FD-4451917742AC}"/>
              </a:ext>
            </a:extLst>
          </p:cNvPr>
          <p:cNvSpPr/>
          <p:nvPr/>
        </p:nvSpPr>
        <p:spPr>
          <a:xfrm>
            <a:off x="4632544" y="3930749"/>
            <a:ext cx="2597091" cy="784830"/>
          </a:xfrm>
          <a:prstGeom prst="rect">
            <a:avLst/>
          </a:prstGeom>
        </p:spPr>
        <p:txBody>
          <a:bodyPr wrap="square">
            <a:spAutoFit/>
          </a:bodyPr>
          <a:lstStyle/>
          <a:p>
            <a:r>
              <a:rPr lang="en-US" sz="900" dirty="0">
                <a:hlinkClick r:id="rId5"/>
              </a:rPr>
              <a:t>https://peac-aepc.ca/pdfs/Resources/Competency%20Profiles/AIPHE%20Interprofessional%20Health%20Education%20Accreditation%20Standards%20Guide_EN.pdf</a:t>
            </a:r>
            <a:endParaRPr lang="en-US" sz="900" dirty="0"/>
          </a:p>
        </p:txBody>
      </p:sp>
      <p:pic>
        <p:nvPicPr>
          <p:cNvPr id="16" name="Picture 15">
            <a:extLst>
              <a:ext uri="{FF2B5EF4-FFF2-40B4-BE49-F238E27FC236}">
                <a16:creationId xmlns:a16="http://schemas.microsoft.com/office/drawing/2014/main" id="{A99DE799-9385-41E4-98A5-BC387CAE6934}"/>
              </a:ext>
            </a:extLst>
          </p:cNvPr>
          <p:cNvPicPr>
            <a:picLocks noChangeAspect="1"/>
          </p:cNvPicPr>
          <p:nvPr/>
        </p:nvPicPr>
        <p:blipFill rotWithShape="1">
          <a:blip r:embed="rId6"/>
          <a:srcRect l="44000" t="23259" r="26583" b="6370"/>
          <a:stretch/>
        </p:blipFill>
        <p:spPr>
          <a:xfrm>
            <a:off x="8354126" y="414998"/>
            <a:ext cx="2399426" cy="32286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1210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3A3A7F-98F8-40FC-B835-77D289EEDE2D}"/>
              </a:ext>
            </a:extLst>
          </p:cNvPr>
          <p:cNvSpPr>
            <a:spLocks noGrp="1"/>
          </p:cNvSpPr>
          <p:nvPr>
            <p:ph type="title"/>
          </p:nvPr>
        </p:nvSpPr>
        <p:spPr/>
        <p:txBody>
          <a:bodyPr/>
          <a:lstStyle/>
          <a:p>
            <a:r>
              <a:rPr lang="en-US" dirty="0"/>
              <a:t>AIHPE Accreditation standards </a:t>
            </a:r>
          </a:p>
        </p:txBody>
      </p:sp>
      <p:sp>
        <p:nvSpPr>
          <p:cNvPr id="10" name="Content Placeholder 9">
            <a:extLst>
              <a:ext uri="{FF2B5EF4-FFF2-40B4-BE49-F238E27FC236}">
                <a16:creationId xmlns:a16="http://schemas.microsoft.com/office/drawing/2014/main" id="{E91889CC-322C-4BC0-B7CB-ED1083582F62}"/>
              </a:ext>
            </a:extLst>
          </p:cNvPr>
          <p:cNvSpPr>
            <a:spLocks noGrp="1"/>
          </p:cNvSpPr>
          <p:nvPr>
            <p:ph sz="half" idx="1"/>
          </p:nvPr>
        </p:nvSpPr>
        <p:spPr>
          <a:xfrm>
            <a:off x="1069848" y="2194560"/>
            <a:ext cx="6570472" cy="3977640"/>
          </a:xfrm>
        </p:spPr>
        <p:txBody>
          <a:bodyPr>
            <a:normAutofit/>
          </a:bodyPr>
          <a:lstStyle/>
          <a:p>
            <a:pPr marL="457200" indent="-457200">
              <a:buFont typeface="+mj-lt"/>
              <a:buAutoNum type="arabicPeriod"/>
            </a:pPr>
            <a:r>
              <a:rPr lang="en-US" sz="3600" dirty="0"/>
              <a:t>Organizational commitment</a:t>
            </a:r>
          </a:p>
          <a:p>
            <a:pPr marL="457200" indent="-457200">
              <a:buFont typeface="+mj-lt"/>
              <a:buAutoNum type="arabicPeriod"/>
            </a:pPr>
            <a:r>
              <a:rPr lang="en-US" sz="3600" dirty="0"/>
              <a:t>Faculty/Academic Unit</a:t>
            </a:r>
          </a:p>
          <a:p>
            <a:pPr marL="457200" indent="-457200">
              <a:buFont typeface="+mj-lt"/>
              <a:buAutoNum type="arabicPeriod"/>
            </a:pPr>
            <a:r>
              <a:rPr lang="en-US" sz="3600" dirty="0"/>
              <a:t>Students</a:t>
            </a:r>
          </a:p>
          <a:p>
            <a:pPr marL="457200" indent="-457200">
              <a:buFont typeface="+mj-lt"/>
              <a:buAutoNum type="arabicPeriod"/>
            </a:pPr>
            <a:r>
              <a:rPr lang="en-US" sz="3600" dirty="0"/>
              <a:t>Educational Program</a:t>
            </a:r>
            <a:endParaRPr lang="en-US" sz="2400" dirty="0"/>
          </a:p>
        </p:txBody>
      </p:sp>
      <p:pic>
        <p:nvPicPr>
          <p:cNvPr id="31" name="Picture 30">
            <a:extLst>
              <a:ext uri="{FF2B5EF4-FFF2-40B4-BE49-F238E27FC236}">
                <a16:creationId xmlns:a16="http://schemas.microsoft.com/office/drawing/2014/main" id="{D8F62CEC-50D5-4B55-9A0C-5A2A417DDC66}"/>
              </a:ext>
            </a:extLst>
          </p:cNvPr>
          <p:cNvPicPr>
            <a:picLocks noChangeAspect="1"/>
          </p:cNvPicPr>
          <p:nvPr/>
        </p:nvPicPr>
        <p:blipFill rotWithShape="1">
          <a:blip r:embed="rId2"/>
          <a:srcRect l="30647" t="17499" r="35474" b="5143"/>
          <a:stretch/>
        </p:blipFill>
        <p:spPr>
          <a:xfrm>
            <a:off x="7955285" y="1778000"/>
            <a:ext cx="3166867" cy="4067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934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3A3A7F-98F8-40FC-B835-77D289EEDE2D}"/>
              </a:ext>
            </a:extLst>
          </p:cNvPr>
          <p:cNvSpPr>
            <a:spLocks noGrp="1"/>
          </p:cNvSpPr>
          <p:nvPr>
            <p:ph type="title"/>
          </p:nvPr>
        </p:nvSpPr>
        <p:spPr/>
        <p:txBody>
          <a:bodyPr/>
          <a:lstStyle/>
          <a:p>
            <a:r>
              <a:rPr lang="en-US" dirty="0"/>
              <a:t>AIHPE Accreditation standards </a:t>
            </a:r>
          </a:p>
        </p:txBody>
      </p:sp>
      <p:sp>
        <p:nvSpPr>
          <p:cNvPr id="10" name="Content Placeholder 9">
            <a:extLst>
              <a:ext uri="{FF2B5EF4-FFF2-40B4-BE49-F238E27FC236}">
                <a16:creationId xmlns:a16="http://schemas.microsoft.com/office/drawing/2014/main" id="{E91889CC-322C-4BC0-B7CB-ED1083582F62}"/>
              </a:ext>
            </a:extLst>
          </p:cNvPr>
          <p:cNvSpPr>
            <a:spLocks noGrp="1"/>
          </p:cNvSpPr>
          <p:nvPr>
            <p:ph sz="half" idx="1"/>
          </p:nvPr>
        </p:nvSpPr>
        <p:spPr/>
        <p:txBody>
          <a:bodyPr/>
          <a:lstStyle/>
          <a:p>
            <a:pPr marL="457200" indent="-457200">
              <a:buFont typeface="+mj-lt"/>
              <a:buAutoNum type="arabicPeriod"/>
            </a:pPr>
            <a:r>
              <a:rPr lang="en-US" sz="3600" b="1" dirty="0"/>
              <a:t>Organizational commitment</a:t>
            </a:r>
          </a:p>
          <a:p>
            <a:pPr marL="457200" indent="-457200">
              <a:buFont typeface="+mj-lt"/>
              <a:buAutoNum type="arabicPeriod"/>
            </a:pPr>
            <a:r>
              <a:rPr lang="en-US" sz="3200" dirty="0"/>
              <a:t>Faculty/Academic Unit</a:t>
            </a:r>
          </a:p>
          <a:p>
            <a:pPr marL="457200" indent="-457200">
              <a:buFont typeface="+mj-lt"/>
              <a:buAutoNum type="arabicPeriod"/>
            </a:pPr>
            <a:r>
              <a:rPr lang="en-US" sz="3200" dirty="0"/>
              <a:t>Students</a:t>
            </a:r>
          </a:p>
          <a:p>
            <a:pPr marL="457200" indent="-457200">
              <a:buFont typeface="+mj-lt"/>
              <a:buAutoNum type="arabicPeriod"/>
            </a:pPr>
            <a:r>
              <a:rPr lang="en-US" sz="3600" b="1" dirty="0"/>
              <a:t>Educational Program</a:t>
            </a:r>
            <a:endParaRPr lang="en-US" sz="2400" b="1" dirty="0"/>
          </a:p>
        </p:txBody>
      </p:sp>
      <p:pic>
        <p:nvPicPr>
          <p:cNvPr id="31" name="Picture 30">
            <a:extLst>
              <a:ext uri="{FF2B5EF4-FFF2-40B4-BE49-F238E27FC236}">
                <a16:creationId xmlns:a16="http://schemas.microsoft.com/office/drawing/2014/main" id="{D8F62CEC-50D5-4B55-9A0C-5A2A417DDC66}"/>
              </a:ext>
            </a:extLst>
          </p:cNvPr>
          <p:cNvPicPr>
            <a:picLocks noChangeAspect="1"/>
          </p:cNvPicPr>
          <p:nvPr/>
        </p:nvPicPr>
        <p:blipFill rotWithShape="1">
          <a:blip r:embed="rId2"/>
          <a:srcRect l="30647" t="17499" r="35474" b="5143"/>
          <a:stretch/>
        </p:blipFill>
        <p:spPr>
          <a:xfrm>
            <a:off x="7338572" y="1778000"/>
            <a:ext cx="3166867" cy="4067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67804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680</TotalTime>
  <Words>3876</Words>
  <Application>Microsoft Macintosh PowerPoint</Application>
  <PresentationFormat>Widescreen</PresentationFormat>
  <Paragraphs>692</Paragraphs>
  <Slides>60</Slides>
  <Notes>28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60</vt:i4>
      </vt:variant>
    </vt:vector>
  </HeadingPairs>
  <TitlesOfParts>
    <vt:vector size="75" baseType="lpstr">
      <vt:lpstr>-apple-system</vt:lpstr>
      <vt:lpstr>Arial</vt:lpstr>
      <vt:lpstr>Arial Black</vt:lpstr>
      <vt:lpstr>Calibri</vt:lpstr>
      <vt:lpstr>DM Sans</vt:lpstr>
      <vt:lpstr>DM Sans Bold</vt:lpstr>
      <vt:lpstr>Minion Pro</vt:lpstr>
      <vt:lpstr>Oswald</vt:lpstr>
      <vt:lpstr>Oswald Bold</vt:lpstr>
      <vt:lpstr>Oswald Bold Italics</vt:lpstr>
      <vt:lpstr>Rockwell</vt:lpstr>
      <vt:lpstr>Rockwell Condensed</vt:lpstr>
      <vt:lpstr>Rockwell Extra Bold</vt:lpstr>
      <vt:lpstr>Wingdings</vt:lpstr>
      <vt:lpstr>Wood Type</vt:lpstr>
      <vt:lpstr> IPE Curriculum:  Sharing Strategies for Mapping</vt:lpstr>
      <vt:lpstr>Learning Objectives</vt:lpstr>
      <vt:lpstr>Session Outline</vt:lpstr>
      <vt:lpstr>Curriculum Mapping</vt:lpstr>
      <vt:lpstr>Curriculum mapping</vt:lpstr>
      <vt:lpstr>IPE Accreditation Requirements</vt:lpstr>
      <vt:lpstr>PowerPoint Presentation</vt:lpstr>
      <vt:lpstr>AIHPE Accreditation standards </vt:lpstr>
      <vt:lpstr>AIHPE Accreditation standards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Background of IPE at the University of Manitoba</vt:lpstr>
      <vt:lpstr>Background of IPE at the University of Manitoba</vt:lpstr>
      <vt:lpstr>Student Enrollment 2016-2023</vt:lpstr>
      <vt:lpstr>Purpose</vt:lpstr>
      <vt:lpstr>Results should…</vt:lpstr>
      <vt:lpstr>IPCC Curriculum Map 1.0</vt:lpstr>
      <vt:lpstr>IPCC Curriculum Map 2.0 v1  Program Logic Model</vt:lpstr>
      <vt:lpstr>IPCC Curriculum Map 2.0 v2</vt:lpstr>
      <vt:lpstr>Mapping…macro to micro…it’s in the details…</vt:lpstr>
      <vt:lpstr>OIPC IPE mapping project</vt:lpstr>
      <vt:lpstr>IPE RFHS mapping development</vt:lpstr>
      <vt:lpstr>IPE RFHS mapping development</vt:lpstr>
      <vt:lpstr>IPE RFHS mapping details</vt:lpstr>
      <vt:lpstr>IPE RFHS mapping details</vt:lpstr>
      <vt:lpstr>IPE RFHS mapping details</vt:lpstr>
      <vt:lpstr>RFHS IPE map</vt:lpstr>
      <vt:lpstr>RFHS IPE map</vt:lpstr>
      <vt:lpstr>RFHS IPE map</vt:lpstr>
      <vt:lpstr>RFHS IPE map</vt:lpstr>
      <vt:lpstr>RFHS IPE map</vt:lpstr>
      <vt:lpstr>RFHS IPE map</vt:lpstr>
      <vt:lpstr>Feedback</vt:lpstr>
      <vt:lpstr>Conclusion</vt:lpstr>
      <vt:lpstr>Selected References</vt:lpstr>
      <vt:lpstr>Thank you. Questions?</vt:lpstr>
      <vt:lpstr>Join the global conversation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IPE Curriculum:  Sharing Strategies for Mapping</dc:title>
  <dc:creator>Moni Fricke</dc:creator>
  <cp:lastModifiedBy>Sarah Wilkinson</cp:lastModifiedBy>
  <cp:revision>9</cp:revision>
  <dcterms:created xsi:type="dcterms:W3CDTF">2024-01-19T15:20:53Z</dcterms:created>
  <dcterms:modified xsi:type="dcterms:W3CDTF">2024-02-06T11:13:42Z</dcterms:modified>
</cp:coreProperties>
</file>